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357" r:id="rId3"/>
    <p:sldId id="359" r:id="rId4"/>
    <p:sldId id="364" r:id="rId5"/>
    <p:sldId id="361" r:id="rId6"/>
    <p:sldId id="363" r:id="rId7"/>
    <p:sldId id="358" r:id="rId8"/>
    <p:sldId id="393" r:id="rId9"/>
    <p:sldId id="395" r:id="rId10"/>
    <p:sldId id="394" r:id="rId11"/>
    <p:sldId id="386" r:id="rId12"/>
    <p:sldId id="396" r:id="rId13"/>
    <p:sldId id="399" r:id="rId14"/>
    <p:sldId id="405" r:id="rId15"/>
    <p:sldId id="385" r:id="rId16"/>
    <p:sldId id="391" r:id="rId17"/>
    <p:sldId id="429" r:id="rId18"/>
    <p:sldId id="427" r:id="rId19"/>
    <p:sldId id="416" r:id="rId20"/>
    <p:sldId id="407" r:id="rId21"/>
    <p:sldId id="428" r:id="rId22"/>
    <p:sldId id="430" r:id="rId23"/>
    <p:sldId id="431" r:id="rId24"/>
    <p:sldId id="421" r:id="rId25"/>
    <p:sldId id="442" r:id="rId26"/>
    <p:sldId id="422" r:id="rId27"/>
    <p:sldId id="443" r:id="rId28"/>
    <p:sldId id="423" r:id="rId29"/>
    <p:sldId id="434" r:id="rId30"/>
    <p:sldId id="432" r:id="rId31"/>
    <p:sldId id="436" r:id="rId32"/>
    <p:sldId id="433" r:id="rId33"/>
    <p:sldId id="435" r:id="rId34"/>
    <p:sldId id="438" r:id="rId35"/>
    <p:sldId id="437" r:id="rId36"/>
    <p:sldId id="439" r:id="rId37"/>
    <p:sldId id="440" r:id="rId38"/>
    <p:sldId id="447" r:id="rId39"/>
    <p:sldId id="441" r:id="rId40"/>
    <p:sldId id="446" r:id="rId41"/>
    <p:sldId id="445" r:id="rId42"/>
    <p:sldId id="444" r:id="rId43"/>
    <p:sldId id="398" r:id="rId44"/>
    <p:sldId id="408" r:id="rId45"/>
    <p:sldId id="409" r:id="rId46"/>
    <p:sldId id="410" r:id="rId47"/>
    <p:sldId id="411" r:id="rId48"/>
    <p:sldId id="412" r:id="rId49"/>
    <p:sldId id="413" r:id="rId50"/>
    <p:sldId id="415" r:id="rId51"/>
    <p:sldId id="424" r:id="rId52"/>
    <p:sldId id="425" r:id="rId53"/>
    <p:sldId id="404" r:id="rId54"/>
    <p:sldId id="418" r:id="rId55"/>
    <p:sldId id="401" r:id="rId56"/>
    <p:sldId id="403" r:id="rId57"/>
    <p:sldId id="402" r:id="rId58"/>
    <p:sldId id="384" r:id="rId59"/>
    <p:sldId id="383" r:id="rId60"/>
    <p:sldId id="400" r:id="rId6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DE3BCE3-0399-4282-B2FD-1969DF6EF23A}">
          <p14:sldIdLst>
            <p14:sldId id="256"/>
            <p14:sldId id="357"/>
            <p14:sldId id="359"/>
            <p14:sldId id="364"/>
            <p14:sldId id="361"/>
            <p14:sldId id="363"/>
            <p14:sldId id="358"/>
            <p14:sldId id="393"/>
            <p14:sldId id="395"/>
            <p14:sldId id="394"/>
            <p14:sldId id="386"/>
            <p14:sldId id="396"/>
            <p14:sldId id="399"/>
            <p14:sldId id="405"/>
            <p14:sldId id="385"/>
            <p14:sldId id="391"/>
            <p14:sldId id="429"/>
            <p14:sldId id="427"/>
            <p14:sldId id="416"/>
            <p14:sldId id="407"/>
            <p14:sldId id="428"/>
            <p14:sldId id="430"/>
            <p14:sldId id="431"/>
            <p14:sldId id="421"/>
            <p14:sldId id="442"/>
            <p14:sldId id="422"/>
            <p14:sldId id="443"/>
            <p14:sldId id="423"/>
            <p14:sldId id="434"/>
            <p14:sldId id="432"/>
            <p14:sldId id="436"/>
            <p14:sldId id="433"/>
            <p14:sldId id="435"/>
            <p14:sldId id="438"/>
            <p14:sldId id="437"/>
            <p14:sldId id="439"/>
            <p14:sldId id="440"/>
            <p14:sldId id="447"/>
            <p14:sldId id="441"/>
            <p14:sldId id="446"/>
            <p14:sldId id="445"/>
            <p14:sldId id="444"/>
            <p14:sldId id="398"/>
            <p14:sldId id="408"/>
            <p14:sldId id="409"/>
            <p14:sldId id="410"/>
            <p14:sldId id="411"/>
            <p14:sldId id="412"/>
            <p14:sldId id="413"/>
            <p14:sldId id="415"/>
            <p14:sldId id="424"/>
            <p14:sldId id="425"/>
            <p14:sldId id="404"/>
            <p14:sldId id="418"/>
            <p14:sldId id="401"/>
            <p14:sldId id="403"/>
            <p14:sldId id="402"/>
            <p14:sldId id="384"/>
            <p14:sldId id="383"/>
            <p14:sldId id="4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>
      <p:cViewPr varScale="1">
        <p:scale>
          <a:sx n="75" d="100"/>
          <a:sy n="75" d="100"/>
        </p:scale>
        <p:origin x="1618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802C2-82AE-4CA9-BDFE-B2FF53677051}" type="datetimeFigureOut">
              <a:rPr lang="ru-RU" smtClean="0"/>
              <a:pPr/>
              <a:t>13.07.2022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8DD9A-D2F0-4658-8649-864348ABA1D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2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6132-54CA-4547-A975-BDB8D9635604}" type="datetime1">
              <a:rPr lang="ru-RU" smtClean="0"/>
              <a:pPr/>
              <a:t>13.07.2022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BADA-8134-415E-B62F-C2D51E9F15A8}" type="datetime1">
              <a:rPr lang="ru-RU" smtClean="0"/>
              <a:pPr/>
              <a:t>13.07.2022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4C536-96BF-4D9D-ABC7-AF2C09FBBCFF}" type="datetime1">
              <a:rPr lang="ru-RU" smtClean="0"/>
              <a:pPr/>
              <a:t>13.07.2022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2AA4-0B84-4C2D-A7BD-4813A852ACE9}" type="datetime1">
              <a:rPr lang="ru-RU" smtClean="0"/>
              <a:pPr/>
              <a:t>13.07.2022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9C24-5781-4427-A0AC-C177BAC574D7}" type="datetime1">
              <a:rPr lang="ru-RU" smtClean="0"/>
              <a:pPr/>
              <a:t>13.07.2022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4816-363E-4A61-A1AC-8BE556FB0CBC}" type="datetime1">
              <a:rPr lang="ru-RU" smtClean="0"/>
              <a:pPr/>
              <a:t>13.07.2022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2ADD-98FD-42B4-9448-0DC310C3F5FE}" type="datetime1">
              <a:rPr lang="ru-RU" smtClean="0"/>
              <a:pPr/>
              <a:t>13.07.2022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96A3C-B095-4D47-B4F4-B56B0FED0332}" type="datetime1">
              <a:rPr lang="ru-RU" smtClean="0"/>
              <a:pPr/>
              <a:t>13.07.2022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529F-315E-4557-AFED-A29B49DC3C79}" type="datetime1">
              <a:rPr lang="ru-RU" smtClean="0"/>
              <a:pPr/>
              <a:t>13.07.2022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D34D-9743-466E-831A-F9A25B8F2A26}" type="datetime1">
              <a:rPr lang="ru-RU" smtClean="0"/>
              <a:pPr/>
              <a:t>13.07.2022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6119D-56C1-4BC6-BC0D-9C7340F0CAFC}" type="datetime1">
              <a:rPr lang="ru-RU" smtClean="0"/>
              <a:pPr/>
              <a:t>13.07.2022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874A3-9DF3-40E0-A111-F3488F576357}" type="datetime1">
              <a:rPr lang="ru-RU" smtClean="0"/>
              <a:pPr/>
              <a:t>13.07.2022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9Y21XuyMbM?feature=oembed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HxlFzL8yjA?feature=oembed" TargetMode="External"/><Relationship Id="rId4" Type="http://schemas.openxmlformats.org/officeDocument/2006/relationships/image" Target="../media/image4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7wEcuY32Jg8?feature=oembed" TargetMode="External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369604"/>
            <a:ext cx="9144000" cy="1470025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ru-RU" sz="3200" dirty="0"/>
              <a:t>Управление моторными ритмами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62342" y="4060382"/>
            <a:ext cx="6998089" cy="952794"/>
          </a:xfrm>
        </p:spPr>
        <p:txBody>
          <a:bodyPr>
            <a:noAutofit/>
          </a:bodyPr>
          <a:lstStyle/>
          <a:p>
            <a:r>
              <a:rPr lang="ru-RU" sz="2800" i="1" dirty="0">
                <a:solidFill>
                  <a:schemeClr val="tx1"/>
                </a:solidFill>
              </a:rPr>
              <a:t>Николай Ильич </a:t>
            </a:r>
            <a:r>
              <a:rPr lang="ru-RU" sz="2800" i="1" dirty="0" err="1">
                <a:solidFill>
                  <a:schemeClr val="tx1"/>
                </a:solidFill>
              </a:rPr>
              <a:t>Базенков</a:t>
            </a:r>
            <a:r>
              <a:rPr lang="ru-RU" sz="2800" i="1" dirty="0">
                <a:solidFill>
                  <a:schemeClr val="tx1"/>
                </a:solidFill>
              </a:rPr>
              <a:t>, к.т.н.</a:t>
            </a:r>
          </a:p>
          <a:p>
            <a:r>
              <a:rPr lang="ru-RU" sz="2000" i="1" dirty="0">
                <a:solidFill>
                  <a:schemeClr val="tx1"/>
                </a:solidFill>
              </a:rPr>
              <a:t>Институт проблем управления им. В.А. Трапезникова РАН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269034-2970-4D54-AF54-8E5A33B4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5401E3-5D7C-4E12-AD9C-782E98607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053"/>
          <a:stretch/>
        </p:blipFill>
        <p:spPr>
          <a:xfrm>
            <a:off x="323528" y="101569"/>
            <a:ext cx="1459786" cy="137775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81CEC3-176E-4909-AA9F-8FA6C1E8C1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649" y="234666"/>
            <a:ext cx="2754975" cy="1244658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A13604F-96DF-468B-AF7B-832E647B6F98}"/>
              </a:ext>
            </a:extLst>
          </p:cNvPr>
          <p:cNvSpPr txBox="1">
            <a:spLocks/>
          </p:cNvSpPr>
          <p:nvPr/>
        </p:nvSpPr>
        <p:spPr>
          <a:xfrm>
            <a:off x="467544" y="6205730"/>
            <a:ext cx="8208912" cy="65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i="1" dirty="0">
                <a:solidFill>
                  <a:schemeClr val="tx1"/>
                </a:solidFill>
              </a:rPr>
              <a:t>Летняя школа РАИИ, 4-17 июля 2022 г.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5EEC8EC-8D24-9FBD-A457-18076D739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2" y="440828"/>
            <a:ext cx="4463364" cy="7087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B7451D-39DA-434B-AAB3-A00197465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058" y="591083"/>
            <a:ext cx="6216942" cy="589418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Локомоция</a:t>
            </a:r>
          </a:p>
        </p:txBody>
      </p:sp>
    </p:spTree>
    <p:extLst>
      <p:ext uri="{BB962C8B-B14F-4D97-AF65-F5344CB8AC3E}">
        <p14:creationId xmlns:p14="http://schemas.microsoft.com/office/powerpoint/2010/main" val="2690339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Управление локомоцией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74EB5-AAFB-488E-BDF1-F6FB44E53A24}"/>
              </a:ext>
            </a:extLst>
          </p:cNvPr>
          <p:cNvSpPr txBox="1"/>
          <p:nvPr/>
        </p:nvSpPr>
        <p:spPr>
          <a:xfrm>
            <a:off x="4185379" y="6154175"/>
            <a:ext cx="3888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Мышцы</a:t>
            </a:r>
            <a:endParaRPr lang="ru-RU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209D6-B08F-44EE-AD50-7B81C60BE557}"/>
              </a:ext>
            </a:extLst>
          </p:cNvPr>
          <p:cNvSpPr txBox="1"/>
          <p:nvPr/>
        </p:nvSpPr>
        <p:spPr>
          <a:xfrm>
            <a:off x="3602646" y="4723207"/>
            <a:ext cx="3888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Моторные нейроны</a:t>
            </a:r>
            <a:endParaRPr lang="ru-R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A34847-0AEE-41CC-94AF-914B26AC7325}"/>
              </a:ext>
            </a:extLst>
          </p:cNvPr>
          <p:cNvSpPr txBox="1"/>
          <p:nvPr/>
        </p:nvSpPr>
        <p:spPr>
          <a:xfrm>
            <a:off x="2941479" y="2787186"/>
            <a:ext cx="43204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Центральный генератор паттернов</a:t>
            </a:r>
          </a:p>
          <a:p>
            <a:pPr algn="ctr"/>
            <a:r>
              <a:rPr lang="ru-RU" sz="2000" b="1" dirty="0"/>
              <a:t>(</a:t>
            </a:r>
            <a:r>
              <a:rPr lang="ru-RU" sz="2000" b="1" dirty="0" err="1"/>
              <a:t>интернейроны</a:t>
            </a:r>
            <a:r>
              <a:rPr lang="ru-RU" sz="2000" b="1" dirty="0"/>
              <a:t>)</a:t>
            </a:r>
            <a:endParaRPr lang="ru-R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66EBD-DE2E-4BE0-8F27-5D8ECB94C4FB}"/>
              </a:ext>
            </a:extLst>
          </p:cNvPr>
          <p:cNvSpPr txBox="1"/>
          <p:nvPr/>
        </p:nvSpPr>
        <p:spPr>
          <a:xfrm>
            <a:off x="3200094" y="1031699"/>
            <a:ext cx="4320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Высшие нервные центры</a:t>
            </a:r>
            <a:endParaRPr lang="ru-RU" sz="2000"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6F819DE8-B4A3-4B62-9010-F3CD8345C1BB}"/>
              </a:ext>
            </a:extLst>
          </p:cNvPr>
          <p:cNvCxnSpPr>
            <a:cxnSpLocks/>
          </p:cNvCxnSpPr>
          <p:nvPr/>
        </p:nvCxnSpPr>
        <p:spPr>
          <a:xfrm>
            <a:off x="4211960" y="1690206"/>
            <a:ext cx="0" cy="93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C045DC2-000F-40EB-96C0-0AA8F0C7AD68}"/>
              </a:ext>
            </a:extLst>
          </p:cNvPr>
          <p:cNvCxnSpPr>
            <a:cxnSpLocks/>
          </p:cNvCxnSpPr>
          <p:nvPr/>
        </p:nvCxnSpPr>
        <p:spPr>
          <a:xfrm flipV="1">
            <a:off x="5364088" y="1690206"/>
            <a:ext cx="0" cy="93600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2ADF02-5653-46C7-92B1-8B0CDB71500A}"/>
              </a:ext>
            </a:extLst>
          </p:cNvPr>
          <p:cNvSpPr txBox="1"/>
          <p:nvPr/>
        </p:nvSpPr>
        <p:spPr>
          <a:xfrm>
            <a:off x="755577" y="1487649"/>
            <a:ext cx="32403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/>
              <a:t>Целеполагание</a:t>
            </a:r>
            <a:r>
              <a:rPr lang="ru-RU" i="1" dirty="0"/>
              <a:t> </a:t>
            </a:r>
          </a:p>
          <a:p>
            <a:r>
              <a:rPr lang="ru-RU" dirty="0"/>
              <a:t>(идти или бежать)</a:t>
            </a:r>
          </a:p>
          <a:p>
            <a:r>
              <a:rPr lang="ru-RU" b="1" i="1" dirty="0"/>
              <a:t>Модуляция </a:t>
            </a:r>
          </a:p>
          <a:p>
            <a:r>
              <a:rPr lang="ru-RU" dirty="0"/>
              <a:t>(быстро/медленно)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2079C8-D2C9-4607-805C-D0185B4A6FE9}"/>
              </a:ext>
            </a:extLst>
          </p:cNvPr>
          <p:cNvCxnSpPr>
            <a:cxnSpLocks/>
          </p:cNvCxnSpPr>
          <p:nvPr/>
        </p:nvCxnSpPr>
        <p:spPr>
          <a:xfrm>
            <a:off x="4208206" y="3672960"/>
            <a:ext cx="0" cy="93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32FA07E0-745D-414D-9E95-83683FA2FFAD}"/>
              </a:ext>
            </a:extLst>
          </p:cNvPr>
          <p:cNvCxnSpPr>
            <a:cxnSpLocks/>
          </p:cNvCxnSpPr>
          <p:nvPr/>
        </p:nvCxnSpPr>
        <p:spPr>
          <a:xfrm flipV="1">
            <a:off x="5360334" y="3672960"/>
            <a:ext cx="0" cy="93600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588FA7-A491-443F-AC97-9169D108D028}"/>
              </a:ext>
            </a:extLst>
          </p:cNvPr>
          <p:cNvSpPr txBox="1"/>
          <p:nvPr/>
        </p:nvSpPr>
        <p:spPr>
          <a:xfrm>
            <a:off x="755577" y="3874731"/>
            <a:ext cx="324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/>
              <a:t>Фаза ритма</a:t>
            </a:r>
            <a:r>
              <a:rPr lang="ru-RU" b="1" dirty="0"/>
              <a:t> </a:t>
            </a:r>
          </a:p>
          <a:p>
            <a:r>
              <a:rPr lang="ru-RU" dirty="0"/>
              <a:t>(какие мышцы активировать)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5A9B48-4F24-49C6-8C5F-3D106E4D6BEC}"/>
              </a:ext>
            </a:extLst>
          </p:cNvPr>
          <p:cNvSpPr txBox="1"/>
          <p:nvPr/>
        </p:nvSpPr>
        <p:spPr>
          <a:xfrm>
            <a:off x="722001" y="5179970"/>
            <a:ext cx="324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/>
              <a:t>Управление мышцами</a:t>
            </a:r>
            <a:endParaRPr lang="en-US" b="1" i="1" dirty="0"/>
          </a:p>
          <a:p>
            <a:r>
              <a:rPr lang="ru-RU" dirty="0"/>
              <a:t>Возбуждение/торможение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9E4B185-C6C6-4E83-9F5F-EE60AC7A0EF6}"/>
              </a:ext>
            </a:extLst>
          </p:cNvPr>
          <p:cNvCxnSpPr>
            <a:cxnSpLocks/>
          </p:cNvCxnSpPr>
          <p:nvPr/>
        </p:nvCxnSpPr>
        <p:spPr>
          <a:xfrm>
            <a:off x="4185379" y="5158246"/>
            <a:ext cx="0" cy="93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4C45D744-DF09-444E-A793-C01211D5EE3A}"/>
              </a:ext>
            </a:extLst>
          </p:cNvPr>
          <p:cNvCxnSpPr>
            <a:cxnSpLocks/>
          </p:cNvCxnSpPr>
          <p:nvPr/>
        </p:nvCxnSpPr>
        <p:spPr>
          <a:xfrm flipV="1">
            <a:off x="5337507" y="5158246"/>
            <a:ext cx="0" cy="93600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874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Мышцы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74EB5-AAFB-488E-BDF1-F6FB44E53A24}"/>
              </a:ext>
            </a:extLst>
          </p:cNvPr>
          <p:cNvSpPr txBox="1"/>
          <p:nvPr/>
        </p:nvSpPr>
        <p:spPr>
          <a:xfrm>
            <a:off x="611560" y="962493"/>
            <a:ext cx="75985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Движения конечностей управляются антагонистическими группами мышц (флексор/</a:t>
            </a:r>
            <a:r>
              <a:rPr lang="ru-RU" sz="2000" dirty="0" err="1"/>
              <a:t>экстенсор</a:t>
            </a:r>
            <a:r>
              <a:rPr lang="ru-RU" sz="2000" dirty="0"/>
              <a:t>, абдуктор/аддуктор)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9CE89AD-3BCF-4C56-B96E-A5EC2F68F2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38"/>
          <a:stretch/>
        </p:blipFill>
        <p:spPr>
          <a:xfrm>
            <a:off x="548348" y="2132856"/>
            <a:ext cx="4749971" cy="4143404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7F79B93-79BF-4397-B053-56AB0007F0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1988840"/>
            <a:ext cx="2739070" cy="420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64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DD92899-73F3-443F-9F9E-FCCA35F62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6269" y="754544"/>
            <a:ext cx="2995790" cy="220668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Управление мышцами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74EB5-AAFB-488E-BDF1-F6FB44E53A24}"/>
              </a:ext>
            </a:extLst>
          </p:cNvPr>
          <p:cNvSpPr txBox="1"/>
          <p:nvPr/>
        </p:nvSpPr>
        <p:spPr>
          <a:xfrm>
            <a:off x="1799692" y="2065486"/>
            <a:ext cx="3312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Моторные нейроны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DDDA66C-25F6-441E-88DA-57AD1B439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3528927"/>
            <a:ext cx="4968552" cy="33290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E7E54A-B4B3-4AFD-959E-63008EF57521}"/>
              </a:ext>
            </a:extLst>
          </p:cNvPr>
          <p:cNvSpPr txBox="1"/>
          <p:nvPr/>
        </p:nvSpPr>
        <p:spPr>
          <a:xfrm>
            <a:off x="722941" y="3573454"/>
            <a:ext cx="180020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Мышечные волокна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DEBC7C3-B3F5-435C-A68B-7DB8314ABE3E}"/>
              </a:ext>
            </a:extLst>
          </p:cNvPr>
          <p:cNvCxnSpPr>
            <a:cxnSpLocks/>
          </p:cNvCxnSpPr>
          <p:nvPr/>
        </p:nvCxnSpPr>
        <p:spPr>
          <a:xfrm>
            <a:off x="2060721" y="4141065"/>
            <a:ext cx="1503167" cy="4942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32BD162-F309-4745-926A-D1FA7482762F}"/>
              </a:ext>
            </a:extLst>
          </p:cNvPr>
          <p:cNvCxnSpPr>
            <a:cxnSpLocks/>
          </p:cNvCxnSpPr>
          <p:nvPr/>
        </p:nvCxnSpPr>
        <p:spPr>
          <a:xfrm>
            <a:off x="1979712" y="4221088"/>
            <a:ext cx="1476164" cy="8283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2945CE8-78E3-4B18-99F7-E89294BB2F0F}"/>
              </a:ext>
            </a:extLst>
          </p:cNvPr>
          <p:cNvSpPr txBox="1"/>
          <p:nvPr/>
        </p:nvSpPr>
        <p:spPr>
          <a:xfrm>
            <a:off x="703193" y="5337510"/>
            <a:ext cx="180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Мышечное веретено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818EA0E5-2008-4BDA-B3B2-F99E27ECC280}"/>
              </a:ext>
            </a:extLst>
          </p:cNvPr>
          <p:cNvCxnSpPr>
            <a:cxnSpLocks/>
          </p:cNvCxnSpPr>
          <p:nvPr/>
        </p:nvCxnSpPr>
        <p:spPr>
          <a:xfrm flipV="1">
            <a:off x="2339752" y="5293421"/>
            <a:ext cx="2232248" cy="3011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>
            <a:extLst>
              <a:ext uri="{FF2B5EF4-FFF2-40B4-BE49-F238E27FC236}">
                <a16:creationId xmlns:a16="http://schemas.microsoft.com/office/drawing/2014/main" id="{B68BDB87-BC5C-42E2-9C7C-D24964AC95DE}"/>
              </a:ext>
            </a:extLst>
          </p:cNvPr>
          <p:cNvCxnSpPr>
            <a:cxnSpLocks/>
          </p:cNvCxnSpPr>
          <p:nvPr/>
        </p:nvCxnSpPr>
        <p:spPr>
          <a:xfrm flipH="1">
            <a:off x="4283969" y="2996952"/>
            <a:ext cx="1008111" cy="6462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48A3E6E3-1E85-4F47-842E-6ED9B4FC3D8F}"/>
              </a:ext>
            </a:extLst>
          </p:cNvPr>
          <p:cNvCxnSpPr>
            <a:cxnSpLocks/>
          </p:cNvCxnSpPr>
          <p:nvPr/>
        </p:nvCxnSpPr>
        <p:spPr>
          <a:xfrm flipH="1" flipV="1">
            <a:off x="6617472" y="1162037"/>
            <a:ext cx="252000" cy="2484000"/>
          </a:xfrm>
          <a:prstGeom prst="curvedConnector3">
            <a:avLst>
              <a:gd name="adj1" fmla="val -232481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582B6468-AB55-45C6-BA1D-D2D3EB4F649D}"/>
              </a:ext>
            </a:extLst>
          </p:cNvPr>
          <p:cNvCxnSpPr>
            <a:cxnSpLocks/>
          </p:cNvCxnSpPr>
          <p:nvPr/>
        </p:nvCxnSpPr>
        <p:spPr>
          <a:xfrm>
            <a:off x="6298902" y="2979492"/>
            <a:ext cx="422995" cy="7727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 стрелкой 62">
            <a:extLst>
              <a:ext uri="{FF2B5EF4-FFF2-40B4-BE49-F238E27FC236}">
                <a16:creationId xmlns:a16="http://schemas.microsoft.com/office/drawing/2014/main" id="{726A6746-602B-4292-B78F-E7C1F52E4D7E}"/>
              </a:ext>
            </a:extLst>
          </p:cNvPr>
          <p:cNvCxnSpPr>
            <a:cxnSpLocks/>
          </p:cNvCxnSpPr>
          <p:nvPr/>
        </p:nvCxnSpPr>
        <p:spPr>
          <a:xfrm>
            <a:off x="2717794" y="1312772"/>
            <a:ext cx="1217756" cy="28296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4AFE384-4A03-48D6-BFC8-FAFF351BE0DC}"/>
              </a:ext>
            </a:extLst>
          </p:cNvPr>
          <p:cNvSpPr txBox="1"/>
          <p:nvPr/>
        </p:nvSpPr>
        <p:spPr>
          <a:xfrm>
            <a:off x="6992778" y="808094"/>
            <a:ext cx="2189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Афферентная обратная связь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C3FFB35-67D3-4EC6-AEB4-50C243D716DA}"/>
              </a:ext>
            </a:extLst>
          </p:cNvPr>
          <p:cNvSpPr txBox="1"/>
          <p:nvPr/>
        </p:nvSpPr>
        <p:spPr>
          <a:xfrm>
            <a:off x="868788" y="835572"/>
            <a:ext cx="25134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Эфферентные команды</a:t>
            </a:r>
          </a:p>
        </p:txBody>
      </p:sp>
    </p:spTree>
    <p:extLst>
      <p:ext uri="{BB962C8B-B14F-4D97-AF65-F5344CB8AC3E}">
        <p14:creationId xmlns:p14="http://schemas.microsoft.com/office/powerpoint/2010/main" val="935847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Управление локомоцией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74EB5-AAFB-488E-BDF1-F6FB44E53A24}"/>
              </a:ext>
            </a:extLst>
          </p:cNvPr>
          <p:cNvSpPr txBox="1"/>
          <p:nvPr/>
        </p:nvSpPr>
        <p:spPr>
          <a:xfrm>
            <a:off x="4185379" y="6154175"/>
            <a:ext cx="3888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Мышцы</a:t>
            </a:r>
            <a:endParaRPr lang="ru-RU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209D6-B08F-44EE-AD50-7B81C60BE557}"/>
              </a:ext>
            </a:extLst>
          </p:cNvPr>
          <p:cNvSpPr txBox="1"/>
          <p:nvPr/>
        </p:nvSpPr>
        <p:spPr>
          <a:xfrm>
            <a:off x="3602646" y="4723207"/>
            <a:ext cx="3888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Моторные нейроны</a:t>
            </a:r>
            <a:endParaRPr lang="ru-RU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A34847-0AEE-41CC-94AF-914B26AC7325}"/>
              </a:ext>
            </a:extLst>
          </p:cNvPr>
          <p:cNvSpPr txBox="1"/>
          <p:nvPr/>
        </p:nvSpPr>
        <p:spPr>
          <a:xfrm>
            <a:off x="2941479" y="2787186"/>
            <a:ext cx="4320480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Центральный генератор паттернов</a:t>
            </a:r>
          </a:p>
          <a:p>
            <a:pPr algn="ctr"/>
            <a:r>
              <a:rPr lang="ru-RU" sz="2000" b="1" dirty="0"/>
              <a:t>(</a:t>
            </a:r>
            <a:r>
              <a:rPr lang="ru-RU" sz="2000" b="1" dirty="0" err="1"/>
              <a:t>интернейроны</a:t>
            </a:r>
            <a:r>
              <a:rPr lang="ru-RU" sz="2000" b="1" dirty="0"/>
              <a:t>)</a:t>
            </a:r>
            <a:endParaRPr lang="ru-RU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766EBD-DE2E-4BE0-8F27-5D8ECB94C4FB}"/>
              </a:ext>
            </a:extLst>
          </p:cNvPr>
          <p:cNvSpPr txBox="1"/>
          <p:nvPr/>
        </p:nvSpPr>
        <p:spPr>
          <a:xfrm>
            <a:off x="3200094" y="1031699"/>
            <a:ext cx="4320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Высшие нервные центры</a:t>
            </a:r>
            <a:endParaRPr lang="ru-RU" sz="2000" dirty="0"/>
          </a:p>
        </p:txBody>
      </p:sp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6F819DE8-B4A3-4B62-9010-F3CD8345C1BB}"/>
              </a:ext>
            </a:extLst>
          </p:cNvPr>
          <p:cNvCxnSpPr>
            <a:cxnSpLocks/>
          </p:cNvCxnSpPr>
          <p:nvPr/>
        </p:nvCxnSpPr>
        <p:spPr>
          <a:xfrm>
            <a:off x="4211960" y="1690206"/>
            <a:ext cx="0" cy="93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FC045DC2-000F-40EB-96C0-0AA8F0C7AD68}"/>
              </a:ext>
            </a:extLst>
          </p:cNvPr>
          <p:cNvCxnSpPr>
            <a:cxnSpLocks/>
          </p:cNvCxnSpPr>
          <p:nvPr/>
        </p:nvCxnSpPr>
        <p:spPr>
          <a:xfrm flipV="1">
            <a:off x="5364088" y="1690206"/>
            <a:ext cx="0" cy="93600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42ADF02-5653-46C7-92B1-8B0CDB71500A}"/>
              </a:ext>
            </a:extLst>
          </p:cNvPr>
          <p:cNvSpPr txBox="1"/>
          <p:nvPr/>
        </p:nvSpPr>
        <p:spPr>
          <a:xfrm>
            <a:off x="755577" y="1487649"/>
            <a:ext cx="32403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/>
              <a:t>Целеполагание </a:t>
            </a:r>
          </a:p>
          <a:p>
            <a:r>
              <a:rPr lang="ru-RU" dirty="0"/>
              <a:t>(идти или бежать)</a:t>
            </a:r>
          </a:p>
          <a:p>
            <a:r>
              <a:rPr lang="ru-RU" b="1" i="1" dirty="0"/>
              <a:t>Модуляция </a:t>
            </a:r>
          </a:p>
          <a:p>
            <a:r>
              <a:rPr lang="ru-RU" dirty="0"/>
              <a:t>(быстро/медленно)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472079C8-D2C9-4607-805C-D0185B4A6FE9}"/>
              </a:ext>
            </a:extLst>
          </p:cNvPr>
          <p:cNvCxnSpPr>
            <a:cxnSpLocks/>
          </p:cNvCxnSpPr>
          <p:nvPr/>
        </p:nvCxnSpPr>
        <p:spPr>
          <a:xfrm>
            <a:off x="4208206" y="3672960"/>
            <a:ext cx="0" cy="93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32FA07E0-745D-414D-9E95-83683FA2FFAD}"/>
              </a:ext>
            </a:extLst>
          </p:cNvPr>
          <p:cNvCxnSpPr>
            <a:cxnSpLocks/>
          </p:cNvCxnSpPr>
          <p:nvPr/>
        </p:nvCxnSpPr>
        <p:spPr>
          <a:xfrm flipV="1">
            <a:off x="5360334" y="3672960"/>
            <a:ext cx="0" cy="93600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C588FA7-A491-443F-AC97-9169D108D028}"/>
              </a:ext>
            </a:extLst>
          </p:cNvPr>
          <p:cNvSpPr txBox="1"/>
          <p:nvPr/>
        </p:nvSpPr>
        <p:spPr>
          <a:xfrm>
            <a:off x="755577" y="3874731"/>
            <a:ext cx="324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i="1" dirty="0"/>
              <a:t>Фаза ритма</a:t>
            </a:r>
            <a:r>
              <a:rPr lang="ru-RU" b="1" dirty="0"/>
              <a:t> </a:t>
            </a:r>
          </a:p>
          <a:p>
            <a:r>
              <a:rPr lang="ru-RU" dirty="0"/>
              <a:t>(какие мышцы активировать)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5A9B48-4F24-49C6-8C5F-3D106E4D6BEC}"/>
              </a:ext>
            </a:extLst>
          </p:cNvPr>
          <p:cNvSpPr txBox="1"/>
          <p:nvPr/>
        </p:nvSpPr>
        <p:spPr>
          <a:xfrm>
            <a:off x="773488" y="5370351"/>
            <a:ext cx="324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Управление мышцами</a:t>
            </a:r>
          </a:p>
          <a:p>
            <a:r>
              <a:rPr lang="ru-RU" dirty="0"/>
              <a:t>Возбуждение/торможение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9E4B185-C6C6-4E83-9F5F-EE60AC7A0EF6}"/>
              </a:ext>
            </a:extLst>
          </p:cNvPr>
          <p:cNvCxnSpPr>
            <a:cxnSpLocks/>
          </p:cNvCxnSpPr>
          <p:nvPr/>
        </p:nvCxnSpPr>
        <p:spPr>
          <a:xfrm>
            <a:off x="4185379" y="5158246"/>
            <a:ext cx="0" cy="93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4C45D744-DF09-444E-A793-C01211D5EE3A}"/>
              </a:ext>
            </a:extLst>
          </p:cNvPr>
          <p:cNvCxnSpPr>
            <a:cxnSpLocks/>
          </p:cNvCxnSpPr>
          <p:nvPr/>
        </p:nvCxnSpPr>
        <p:spPr>
          <a:xfrm flipV="1">
            <a:off x="5337507" y="5158246"/>
            <a:ext cx="0" cy="93600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336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Центральные генераторы паттернов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01DDB5-5127-4A3C-9C7B-5EEFAABE3BBA}"/>
              </a:ext>
            </a:extLst>
          </p:cNvPr>
          <p:cNvSpPr txBox="1"/>
          <p:nvPr/>
        </p:nvSpPr>
        <p:spPr>
          <a:xfrm>
            <a:off x="642392" y="853145"/>
            <a:ext cx="785921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Сети нейронов, способные генерировать упорядоченную активность в отсутствие внешних воздействий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ЦГП участвуют в генерации как простых физиологических ритмов (дыхание), так и сложных движений (локомоция, пение птиц)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Искусственные ЦГП используются в робототехнике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077945-171A-4B30-9B47-ECBF1BABD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544" y="2799962"/>
            <a:ext cx="2417068" cy="22383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2BD62B-2541-486A-8728-424C45AF37D8}"/>
              </a:ext>
            </a:extLst>
          </p:cNvPr>
          <p:cNvSpPr txBox="1"/>
          <p:nvPr/>
        </p:nvSpPr>
        <p:spPr>
          <a:xfrm>
            <a:off x="539552" y="5766594"/>
            <a:ext cx="8424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 err="1"/>
              <a:t>Ijspeert</a:t>
            </a:r>
            <a:r>
              <a:rPr lang="en-US" dirty="0"/>
              <a:t>, A. J. (2008). Central pattern generators for locomotion control in animals and robots: a review. </a:t>
            </a:r>
            <a:r>
              <a:rPr lang="en-US" i="1" dirty="0"/>
              <a:t>Neural networks</a:t>
            </a:r>
            <a:r>
              <a:rPr lang="en-US" dirty="0"/>
              <a:t>, </a:t>
            </a:r>
            <a:r>
              <a:rPr lang="en-US" i="1" dirty="0"/>
              <a:t>21</a:t>
            </a:r>
            <a:r>
              <a:rPr lang="en-US" dirty="0"/>
              <a:t>(4), 642-653.</a:t>
            </a:r>
            <a:endParaRPr lang="ru-RU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4A2F8A-8AA8-4CF5-88D2-48B891C19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34" r="22388" b="24549"/>
          <a:stretch/>
        </p:blipFill>
        <p:spPr>
          <a:xfrm>
            <a:off x="251520" y="3108215"/>
            <a:ext cx="5511226" cy="15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1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16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Механизмы возникновения ритма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FFD7A38-B61E-4CFE-A21A-23F8F1013113}"/>
              </a:ext>
            </a:extLst>
          </p:cNvPr>
          <p:cNvSpPr/>
          <p:nvPr/>
        </p:nvSpPr>
        <p:spPr>
          <a:xfrm>
            <a:off x="539552" y="5892581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Marder, E., Bucher, D. (2001) Central pattern generators and the control of rhythmic movements, Current Biology, Vol. 11, Issue 23, pp. R986–R996, 2001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A1884A-8996-4F45-BA1F-55EFB8D3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080933"/>
            <a:ext cx="5400600" cy="462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345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Механизмы переключения ритма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45B0EF-F5B2-44F9-B376-B0834294F1DF}"/>
              </a:ext>
            </a:extLst>
          </p:cNvPr>
          <p:cNvSpPr txBox="1"/>
          <p:nvPr/>
        </p:nvSpPr>
        <p:spPr>
          <a:xfrm>
            <a:off x="4185379" y="6154175"/>
            <a:ext cx="3888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Мышцы</a:t>
            </a:r>
            <a:endParaRPr lang="ru-RU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D65B3D-375E-4F5C-A146-D97A99BBF4D5}"/>
              </a:ext>
            </a:extLst>
          </p:cNvPr>
          <p:cNvSpPr txBox="1"/>
          <p:nvPr/>
        </p:nvSpPr>
        <p:spPr>
          <a:xfrm>
            <a:off x="3602646" y="4723207"/>
            <a:ext cx="3888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Моторные нейроны</a:t>
            </a:r>
            <a:endParaRPr lang="ru-RU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EA279B-6892-45F0-A93D-85D4A375EE1D}"/>
              </a:ext>
            </a:extLst>
          </p:cNvPr>
          <p:cNvSpPr txBox="1"/>
          <p:nvPr/>
        </p:nvSpPr>
        <p:spPr>
          <a:xfrm>
            <a:off x="2941479" y="2787186"/>
            <a:ext cx="4320480" cy="707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ru-RU" sz="2000" b="1" dirty="0"/>
              <a:t>Центральный генератор паттернов</a:t>
            </a:r>
          </a:p>
          <a:p>
            <a:pPr algn="ctr"/>
            <a:r>
              <a:rPr lang="ru-RU" sz="2000" b="1" dirty="0"/>
              <a:t>(</a:t>
            </a:r>
            <a:r>
              <a:rPr lang="ru-RU" sz="2000" b="1" dirty="0" err="1"/>
              <a:t>интернейроны</a:t>
            </a:r>
            <a:r>
              <a:rPr lang="ru-RU" sz="2000" b="1" dirty="0"/>
              <a:t>)</a:t>
            </a:r>
            <a:endParaRPr lang="ru-RU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8C2CB6-1C7B-44FC-B92C-244DD6DEEC51}"/>
              </a:ext>
            </a:extLst>
          </p:cNvPr>
          <p:cNvSpPr txBox="1"/>
          <p:nvPr/>
        </p:nvSpPr>
        <p:spPr>
          <a:xfrm>
            <a:off x="3200094" y="1031699"/>
            <a:ext cx="43204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Высшие нервные центры</a:t>
            </a:r>
            <a:endParaRPr lang="ru-RU" sz="2000" dirty="0"/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233A753E-3AAA-4ABC-BACF-960A30DCA93B}"/>
              </a:ext>
            </a:extLst>
          </p:cNvPr>
          <p:cNvCxnSpPr>
            <a:cxnSpLocks/>
          </p:cNvCxnSpPr>
          <p:nvPr/>
        </p:nvCxnSpPr>
        <p:spPr>
          <a:xfrm>
            <a:off x="4211960" y="1690206"/>
            <a:ext cx="0" cy="9360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001E2F76-7ACB-4FC3-B7E0-BEE80659C788}"/>
              </a:ext>
            </a:extLst>
          </p:cNvPr>
          <p:cNvCxnSpPr>
            <a:cxnSpLocks/>
          </p:cNvCxnSpPr>
          <p:nvPr/>
        </p:nvCxnSpPr>
        <p:spPr>
          <a:xfrm flipV="1">
            <a:off x="5364088" y="1690206"/>
            <a:ext cx="0" cy="93600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668C850-10C9-4E0A-B897-9C6C059B80BE}"/>
              </a:ext>
            </a:extLst>
          </p:cNvPr>
          <p:cNvSpPr txBox="1"/>
          <p:nvPr/>
        </p:nvSpPr>
        <p:spPr>
          <a:xfrm>
            <a:off x="755577" y="1487649"/>
            <a:ext cx="32403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i="1" dirty="0"/>
              <a:t>Целенаправленное</a:t>
            </a:r>
          </a:p>
          <a:p>
            <a:r>
              <a:rPr lang="ru-RU" sz="2000" b="1" i="1" dirty="0"/>
              <a:t>переключение</a:t>
            </a:r>
            <a:endParaRPr lang="ru-RU" sz="2000" dirty="0"/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1B39E998-B7AB-42D3-B5E0-E5AB33A6CB4A}"/>
              </a:ext>
            </a:extLst>
          </p:cNvPr>
          <p:cNvCxnSpPr>
            <a:cxnSpLocks/>
          </p:cNvCxnSpPr>
          <p:nvPr/>
        </p:nvCxnSpPr>
        <p:spPr>
          <a:xfrm>
            <a:off x="4208206" y="3672960"/>
            <a:ext cx="0" cy="93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FCA0E9E-BB67-4B3D-BE2B-C51377093B5D}"/>
              </a:ext>
            </a:extLst>
          </p:cNvPr>
          <p:cNvCxnSpPr>
            <a:cxnSpLocks/>
          </p:cNvCxnSpPr>
          <p:nvPr/>
        </p:nvCxnSpPr>
        <p:spPr>
          <a:xfrm flipV="1">
            <a:off x="5360334" y="3672960"/>
            <a:ext cx="0" cy="93600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7B330080-9261-4587-A2F1-2CDE3C925B85}"/>
              </a:ext>
            </a:extLst>
          </p:cNvPr>
          <p:cNvCxnSpPr>
            <a:cxnSpLocks/>
          </p:cNvCxnSpPr>
          <p:nvPr/>
        </p:nvCxnSpPr>
        <p:spPr>
          <a:xfrm>
            <a:off x="4185379" y="5158246"/>
            <a:ext cx="0" cy="936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1520FB2C-DC39-4D8C-B2BB-28BFDD56F8EF}"/>
              </a:ext>
            </a:extLst>
          </p:cNvPr>
          <p:cNvCxnSpPr>
            <a:cxnSpLocks/>
          </p:cNvCxnSpPr>
          <p:nvPr/>
        </p:nvCxnSpPr>
        <p:spPr>
          <a:xfrm flipV="1">
            <a:off x="5337507" y="5158246"/>
            <a:ext cx="0" cy="93600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1DECF20-82B2-4EF7-9AA4-4999B788B829}"/>
              </a:ext>
            </a:extLst>
          </p:cNvPr>
          <p:cNvSpPr txBox="1"/>
          <p:nvPr/>
        </p:nvSpPr>
        <p:spPr>
          <a:xfrm>
            <a:off x="5912371" y="3787017"/>
            <a:ext cx="32403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i="1" dirty="0"/>
              <a:t>Рефлекторное переключение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177741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Рефлекторная локомоция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74EB5-AAFB-488E-BDF1-F6FB44E53A24}"/>
              </a:ext>
            </a:extLst>
          </p:cNvPr>
          <p:cNvSpPr txBox="1"/>
          <p:nvPr/>
        </p:nvSpPr>
        <p:spPr>
          <a:xfrm>
            <a:off x="647564" y="908720"/>
            <a:ext cx="7848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Локомоторный ритм может запуститься сигналами от моторных нейронов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21AA92-4DCA-41C3-A693-E7E7BA63A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39" y="1604601"/>
            <a:ext cx="8074721" cy="398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68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Общие черты локомоторных ЦГП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74EB5-AAFB-488E-BDF1-F6FB44E53A24}"/>
              </a:ext>
            </a:extLst>
          </p:cNvPr>
          <p:cNvSpPr txBox="1"/>
          <p:nvPr/>
        </p:nvSpPr>
        <p:spPr>
          <a:xfrm>
            <a:off x="755576" y="1700808"/>
            <a:ext cx="70567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000" b="1" dirty="0"/>
              <a:t>Эндогенная активность. </a:t>
            </a:r>
            <a:r>
              <a:rPr lang="ru-RU" sz="2000" dirty="0"/>
              <a:t>Внешние команды могут активировать ритм, но фазы генерируются нейронами ЦГП</a:t>
            </a:r>
          </a:p>
          <a:p>
            <a:pPr marL="457200" indent="-457200">
              <a:buAutoNum type="arabicPeriod"/>
            </a:pPr>
            <a:endParaRPr lang="ru-RU" sz="2000" dirty="0"/>
          </a:p>
          <a:p>
            <a:pPr marL="457200" indent="-457200">
              <a:buAutoNum type="arabicPeriod"/>
            </a:pPr>
            <a:r>
              <a:rPr lang="ru-RU" sz="2000" b="1" dirty="0"/>
              <a:t>Группы антагонистических нейронов.</a:t>
            </a:r>
            <a:r>
              <a:rPr lang="ru-RU" sz="2000" dirty="0"/>
              <a:t> Координация обеспечивается взаимным торможением. </a:t>
            </a:r>
          </a:p>
          <a:p>
            <a:pPr marL="457200" indent="-457200">
              <a:buAutoNum type="arabicPeriod"/>
            </a:pPr>
            <a:endParaRPr lang="ru-RU" sz="2000" dirty="0"/>
          </a:p>
          <a:p>
            <a:pPr marL="457200" indent="-457200">
              <a:buAutoNum type="arabicPeriod"/>
            </a:pPr>
            <a:r>
              <a:rPr lang="ru-RU" sz="2000" b="1" dirty="0"/>
              <a:t>Сенсорная обратная связь. </a:t>
            </a:r>
            <a:r>
              <a:rPr lang="ru-RU" sz="2000" dirty="0"/>
              <a:t>Как от моторных нейронов и мышц, так и от высших центров</a:t>
            </a:r>
          </a:p>
          <a:p>
            <a:pPr marL="457200" indent="-457200">
              <a:buAutoNum type="arabicPeriod"/>
            </a:pPr>
            <a:endParaRPr lang="ru-RU" sz="2000" dirty="0"/>
          </a:p>
          <a:p>
            <a:pPr marL="457200" indent="-457200">
              <a:buAutoNum type="arabicPeriod"/>
            </a:pPr>
            <a:r>
              <a:rPr lang="ru-RU" sz="2000" b="1" dirty="0"/>
              <a:t>Модулирующие управляющие воздействия.</a:t>
            </a:r>
            <a:r>
              <a:rPr lang="ru-RU" sz="2000" dirty="0"/>
              <a:t> Управляют скоростью и другими характеристиками ритма. Участвуют в смене ритма.</a:t>
            </a:r>
          </a:p>
        </p:txBody>
      </p:sp>
    </p:spTree>
    <p:extLst>
      <p:ext uri="{BB962C8B-B14F-4D97-AF65-F5344CB8AC3E}">
        <p14:creationId xmlns:p14="http://schemas.microsoft.com/office/powerpoint/2010/main" val="37100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</p:spPr>
        <p:txBody>
          <a:bodyPr>
            <a:normAutofit/>
          </a:bodyPr>
          <a:lstStyle/>
          <a:p>
            <a:r>
              <a:rPr lang="ru-RU" sz="2800" dirty="0"/>
              <a:t>Содержание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6D27B0-1591-40CD-87D5-83F27D115AED}"/>
              </a:ext>
            </a:extLst>
          </p:cNvPr>
          <p:cNvSpPr txBox="1"/>
          <p:nvPr/>
        </p:nvSpPr>
        <p:spPr>
          <a:xfrm>
            <a:off x="1151620" y="1556792"/>
            <a:ext cx="684076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400" dirty="0"/>
              <a:t>Управление движениями в нервной системе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400" dirty="0"/>
              <a:t>Моторные ритмы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400" dirty="0"/>
              <a:t>Центральные генераторы паттернов (ЦГП)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400" dirty="0" err="1"/>
              <a:t>Нейроморфное</a:t>
            </a:r>
            <a:r>
              <a:rPr lang="ru-RU" sz="2400" dirty="0"/>
              <a:t> управление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400" dirty="0" err="1"/>
              <a:t>Нейромодуляция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21734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20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 err="1">
                <a:solidFill>
                  <a:schemeClr val="bg1"/>
                </a:solidFill>
              </a:rPr>
              <a:t>Нейроморфное</a:t>
            </a:r>
            <a:r>
              <a:rPr lang="ru-RU" sz="3000" b="1" dirty="0">
                <a:solidFill>
                  <a:schemeClr val="bg1"/>
                </a:solidFill>
              </a:rPr>
              <a:t> управление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388F4E0-078A-43B0-859C-AFBA96C11403}"/>
              </a:ext>
            </a:extLst>
          </p:cNvPr>
          <p:cNvSpPr/>
          <p:nvPr/>
        </p:nvSpPr>
        <p:spPr>
          <a:xfrm>
            <a:off x="755576" y="5842508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Knüsel</a:t>
            </a:r>
            <a:r>
              <a:rPr lang="en-US" dirty="0"/>
              <a:t>, J., et.al.. (2020). Reproducing five motor behaviors in a salamander robot with virtual muscles and a distributed CPG controller regulated by drive signals and proprioceptive feedback. </a:t>
            </a:r>
            <a:r>
              <a:rPr lang="en-US" i="1" dirty="0"/>
              <a:t>Frontiers in neurorobotics</a:t>
            </a:r>
            <a:r>
              <a:rPr lang="en-US" dirty="0"/>
              <a:t>, </a:t>
            </a:r>
            <a:r>
              <a:rPr lang="en-US" i="1" dirty="0"/>
              <a:t>14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DE3F0DA-F6E1-4643-96E2-C148803DF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90" y="3498844"/>
            <a:ext cx="6066420" cy="147531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A8597C-7CCA-47DE-9E42-777A471177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0" t="21775" b="11698"/>
          <a:stretch/>
        </p:blipFill>
        <p:spPr>
          <a:xfrm>
            <a:off x="2195736" y="904990"/>
            <a:ext cx="4541490" cy="2376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DDFD6B-5CC0-489D-A49C-3CA84407678F}"/>
              </a:ext>
            </a:extLst>
          </p:cNvPr>
          <p:cNvSpPr txBox="1"/>
          <p:nvPr/>
        </p:nvSpPr>
        <p:spPr>
          <a:xfrm>
            <a:off x="774138" y="5086925"/>
            <a:ext cx="7848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Ijspeert</a:t>
            </a:r>
            <a:r>
              <a:rPr lang="en-US" dirty="0"/>
              <a:t>, A. J. (2001). A connectionist central pattern generator for the aquatic and terrestrial gaits of a simulated salamander. </a:t>
            </a:r>
            <a:r>
              <a:rPr lang="en-US" i="1" dirty="0"/>
              <a:t>Biological cybernetics</a:t>
            </a:r>
            <a:r>
              <a:rPr lang="en-US" dirty="0"/>
              <a:t>, </a:t>
            </a:r>
            <a:r>
              <a:rPr lang="en-US" i="1" dirty="0"/>
              <a:t>84</a:t>
            </a:r>
            <a:r>
              <a:rPr lang="en-US" dirty="0"/>
              <a:t>(5), 331-348.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94839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21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Модель саламандры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DFD6B-5CC0-489D-A49C-3CA84407678F}"/>
              </a:ext>
            </a:extLst>
          </p:cNvPr>
          <p:cNvSpPr txBox="1"/>
          <p:nvPr/>
        </p:nvSpPr>
        <p:spPr>
          <a:xfrm>
            <a:off x="837928" y="5661248"/>
            <a:ext cx="7848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Ijspeert</a:t>
            </a:r>
            <a:r>
              <a:rPr lang="en-US" dirty="0"/>
              <a:t>, A. J. (2001). A connectionist central pattern generator for the aquatic and terrestrial gaits of a simulated salamander. </a:t>
            </a:r>
            <a:r>
              <a:rPr lang="en-US" i="1" dirty="0"/>
              <a:t>Biological cybernetics</a:t>
            </a:r>
            <a:r>
              <a:rPr lang="en-US" dirty="0"/>
              <a:t>, </a:t>
            </a:r>
            <a:r>
              <a:rPr lang="en-US" i="1" dirty="0"/>
              <a:t>84</a:t>
            </a:r>
            <a:r>
              <a:rPr lang="en-US" dirty="0"/>
              <a:t>(5), 331-348.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D800679-E216-4578-811D-E3FBA1BFC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79223"/>
            <a:ext cx="67056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25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Архитектура сети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0771FC5-DBB6-40F6-B68B-4DC54995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966425"/>
            <a:ext cx="65817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42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23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Подбор параметров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58493-DBC7-499E-8FF8-C4B428742DA7}"/>
              </a:ext>
            </a:extLst>
          </p:cNvPr>
          <p:cNvSpPr txBox="1"/>
          <p:nvPr/>
        </p:nvSpPr>
        <p:spPr>
          <a:xfrm>
            <a:off x="1133341" y="1268760"/>
            <a:ext cx="748883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/>
              <a:t>Настройка связей внутри сегмента тела ( </a:t>
            </a:r>
            <a:r>
              <a:rPr lang="en-US" sz="2200" dirty="0"/>
              <a:t>Body CPG)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/>
              <a:t>Настройка связей между сегментами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/>
              <a:t>Настройка связей в </a:t>
            </a:r>
            <a:r>
              <a:rPr lang="en-US" sz="2200" dirty="0"/>
              <a:t>CPG </a:t>
            </a:r>
            <a:r>
              <a:rPr lang="ru-RU" sz="2200" dirty="0"/>
              <a:t>конечностей (</a:t>
            </a:r>
            <a:r>
              <a:rPr lang="en-US" sz="2200" dirty="0"/>
              <a:t>Limb CPG)</a:t>
            </a:r>
            <a:endParaRPr lang="ru-RU" sz="22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D7BB4D-5D71-43A2-BE96-0D6AB078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732462"/>
            <a:ext cx="4928592" cy="385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917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Сеть одного сегмента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22D15E-B4F8-4416-ACB5-68F06B5FB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194" y="1117790"/>
            <a:ext cx="6610350" cy="2162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758493-DBC7-499E-8FF8-C4B428742DA7}"/>
              </a:ext>
            </a:extLst>
          </p:cNvPr>
          <p:cNvSpPr txBox="1"/>
          <p:nvPr/>
        </p:nvSpPr>
        <p:spPr>
          <a:xfrm>
            <a:off x="1187624" y="3789087"/>
            <a:ext cx="720576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BS – </a:t>
            </a:r>
            <a:r>
              <a:rPr lang="ru-RU" sz="2200" dirty="0"/>
              <a:t>входы от «мозга»</a:t>
            </a:r>
            <a:r>
              <a:rPr lang="en-US" sz="2200" dirty="0"/>
              <a:t>. </a:t>
            </a:r>
            <a:r>
              <a:rPr lang="ru-RU" sz="2200" dirty="0"/>
              <a:t>Обеспечивают тоническое воздействие</a:t>
            </a:r>
          </a:p>
          <a:p>
            <a:endParaRPr lang="ru-RU" sz="2200" dirty="0"/>
          </a:p>
          <a:p>
            <a:r>
              <a:rPr lang="en-US" sz="2200" dirty="0"/>
              <a:t>A, B, C – </a:t>
            </a:r>
            <a:r>
              <a:rPr lang="ru-RU" sz="2200" dirty="0" err="1"/>
              <a:t>интернейроны</a:t>
            </a:r>
            <a:r>
              <a:rPr lang="ru-RU" sz="2200" dirty="0"/>
              <a:t>. Генерируют ритм</a:t>
            </a:r>
          </a:p>
          <a:p>
            <a:r>
              <a:rPr lang="ru-RU" sz="2200" dirty="0"/>
              <a:t>М – </a:t>
            </a:r>
            <a:r>
              <a:rPr lang="ru-RU" sz="2200" dirty="0" err="1"/>
              <a:t>мотонейроны</a:t>
            </a:r>
            <a:r>
              <a:rPr lang="ru-RU" sz="2200" dirty="0"/>
              <a:t>. Управляют мышцами вдоль позвоночника</a:t>
            </a:r>
          </a:p>
        </p:txBody>
      </p:sp>
    </p:spTree>
    <p:extLst>
      <p:ext uri="{BB962C8B-B14F-4D97-AF65-F5344CB8AC3E}">
        <p14:creationId xmlns:p14="http://schemas.microsoft.com/office/powerpoint/2010/main" val="1365863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Модель нейрона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58493-DBC7-499E-8FF8-C4B428742DA7}"/>
              </a:ext>
            </a:extLst>
          </p:cNvPr>
          <p:cNvSpPr txBox="1"/>
          <p:nvPr/>
        </p:nvSpPr>
        <p:spPr>
          <a:xfrm>
            <a:off x="1187624" y="2924944"/>
            <a:ext cx="7205764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m</a:t>
            </a:r>
            <a:r>
              <a:rPr lang="en-US" sz="2200" baseline="-25000" dirty="0"/>
              <a:t>i</a:t>
            </a:r>
            <a:r>
              <a:rPr lang="en-US" sz="2200" dirty="0"/>
              <a:t> – </a:t>
            </a:r>
            <a:r>
              <a:rPr lang="ru-RU" sz="2200" dirty="0"/>
              <a:t>мембранный потенциал</a:t>
            </a:r>
          </a:p>
          <a:p>
            <a:r>
              <a:rPr lang="en-US" sz="2200" dirty="0"/>
              <a:t>x</a:t>
            </a:r>
            <a:r>
              <a:rPr lang="en-US" sz="2200" baseline="-25000" dirty="0"/>
              <a:t>i</a:t>
            </a:r>
            <a:r>
              <a:rPr lang="en-US" sz="2200" dirty="0"/>
              <a:t> – </a:t>
            </a:r>
            <a:r>
              <a:rPr lang="ru-RU" sz="2200" dirty="0"/>
              <a:t>активация, т.е. средняя частота </a:t>
            </a:r>
            <a:r>
              <a:rPr lang="ru-RU" sz="2200" dirty="0" err="1"/>
              <a:t>спайков</a:t>
            </a:r>
            <a:endParaRPr lang="ru-RU" sz="2200" dirty="0"/>
          </a:p>
          <a:p>
            <a:r>
              <a:rPr lang="en-US" sz="2200" dirty="0" err="1"/>
              <a:t>w</a:t>
            </a:r>
            <a:r>
              <a:rPr lang="en-US" sz="2200" baseline="-25000" dirty="0" err="1"/>
              <a:t>ij</a:t>
            </a:r>
            <a:r>
              <a:rPr lang="en-US" sz="2200" dirty="0"/>
              <a:t> – </a:t>
            </a:r>
            <a:r>
              <a:rPr lang="ru-RU" sz="2200" dirty="0"/>
              <a:t>вес связи </a:t>
            </a:r>
            <a:r>
              <a:rPr lang="en-US" sz="2200" dirty="0" err="1"/>
              <a:t>i</a:t>
            </a:r>
            <a:r>
              <a:rPr lang="en-US" sz="2200" dirty="0"/>
              <a:t>-&gt;j</a:t>
            </a:r>
          </a:p>
          <a:p>
            <a:r>
              <a:rPr lang="en-US" sz="2200" dirty="0"/>
              <a:t>b</a:t>
            </a:r>
            <a:r>
              <a:rPr lang="en-US" sz="2200" baseline="-25000" dirty="0"/>
              <a:t>i</a:t>
            </a:r>
            <a:r>
              <a:rPr lang="en-US" sz="2200" dirty="0"/>
              <a:t> – </a:t>
            </a:r>
            <a:r>
              <a:rPr lang="ru-RU" sz="2200" dirty="0"/>
              <a:t>смещение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6CFB3A-A27E-AECB-8AF4-5AE351324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1189055"/>
            <a:ext cx="3089253" cy="156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21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26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Активность в сегменте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2DE8840-7214-4770-BC91-CAA52DFA1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1196752"/>
            <a:ext cx="604837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382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Настройка связей внутри сегмента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758493-DBC7-499E-8FF8-C4B428742DA7}"/>
              </a:ext>
            </a:extLst>
          </p:cNvPr>
          <p:cNvSpPr txBox="1"/>
          <p:nvPr/>
        </p:nvSpPr>
        <p:spPr>
          <a:xfrm>
            <a:off x="827584" y="1124744"/>
            <a:ext cx="329464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200" dirty="0"/>
              <a:t>Целевая </a:t>
            </a:r>
            <a:r>
              <a:rPr lang="en-US" sz="2200" dirty="0"/>
              <a:t>(fitness) </a:t>
            </a:r>
            <a:r>
              <a:rPr lang="ru-RU" sz="2200" dirty="0"/>
              <a:t>функция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2D22A6-1D81-EB2A-DB79-0BAC2DFB7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260509"/>
            <a:ext cx="3732830" cy="122096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B10F079-E0D1-C8FC-D765-054D038E0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765341"/>
            <a:ext cx="3896269" cy="6858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E28083-5FB7-1B88-B6AF-C39F88201705}"/>
              </a:ext>
            </a:extLst>
          </p:cNvPr>
          <p:cNvSpPr txBox="1"/>
          <p:nvPr/>
        </p:nvSpPr>
        <p:spPr>
          <a:xfrm>
            <a:off x="824362" y="2729382"/>
            <a:ext cx="7862438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 err="1"/>
              <a:t>fit_oscil</a:t>
            </a:r>
            <a:r>
              <a:rPr lang="en-US" sz="2200" dirty="0"/>
              <a:t> – </a:t>
            </a:r>
            <a:r>
              <a:rPr lang="ru-RU" sz="2200" dirty="0"/>
              <a:t>должен установиться ритм</a:t>
            </a:r>
            <a:endParaRPr lang="en-US" sz="2200" dirty="0"/>
          </a:p>
          <a:p>
            <a:pPr>
              <a:spcBef>
                <a:spcPts val="600"/>
              </a:spcBef>
            </a:pPr>
            <a:r>
              <a:rPr lang="en-US" sz="2200" dirty="0" err="1"/>
              <a:t>fit_regularity</a:t>
            </a:r>
            <a:r>
              <a:rPr lang="en-US" sz="2200" dirty="0"/>
              <a:t> – </a:t>
            </a:r>
            <a:r>
              <a:rPr lang="ru-RU" sz="2200" dirty="0"/>
              <a:t>ритм должен быть стабильным</a:t>
            </a:r>
            <a:endParaRPr lang="en-US" sz="2200" dirty="0"/>
          </a:p>
          <a:p>
            <a:pPr>
              <a:spcBef>
                <a:spcPts val="600"/>
              </a:spcBef>
            </a:pPr>
            <a:r>
              <a:rPr lang="en-US" sz="2200" dirty="0" err="1"/>
              <a:t>fit_oscil_phase</a:t>
            </a:r>
            <a:r>
              <a:rPr lang="en-US" sz="2200" dirty="0"/>
              <a:t> – </a:t>
            </a:r>
            <a:r>
              <a:rPr lang="ru-RU" sz="2200" dirty="0"/>
              <a:t>правильная разность фаз между </a:t>
            </a:r>
            <a:r>
              <a:rPr lang="en-US" sz="2200" dirty="0"/>
              <a:t>L </a:t>
            </a:r>
            <a:r>
              <a:rPr lang="ru-RU" sz="2200" dirty="0"/>
              <a:t>и </a:t>
            </a:r>
            <a:r>
              <a:rPr lang="en-US" sz="2200" dirty="0"/>
              <a:t>R </a:t>
            </a:r>
            <a:r>
              <a:rPr lang="ru-RU" sz="2200" dirty="0" err="1"/>
              <a:t>мотонейронами</a:t>
            </a:r>
            <a:endParaRPr lang="en-US" sz="2200" dirty="0"/>
          </a:p>
          <a:p>
            <a:pPr>
              <a:spcBef>
                <a:spcPts val="600"/>
              </a:spcBef>
            </a:pPr>
            <a:r>
              <a:rPr lang="en-US" sz="2200" dirty="0" err="1"/>
              <a:t>fit_freq_range</a:t>
            </a:r>
            <a:r>
              <a:rPr lang="en-US" sz="2200" dirty="0"/>
              <a:t> – </a:t>
            </a:r>
            <a:r>
              <a:rPr lang="ru-RU" sz="2200" dirty="0"/>
              <a:t>изменение частоты при модуляции от </a:t>
            </a:r>
            <a:r>
              <a:rPr lang="en-US" sz="2200" dirty="0"/>
              <a:t>BS</a:t>
            </a:r>
            <a:endParaRPr lang="ru-RU" sz="22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0D2E24B-2286-6044-4E51-39B648BA2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56" y="4865163"/>
            <a:ext cx="5887272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38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Ритм 1. Плавание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B465C89-B525-465C-AA0C-BD919C911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812" y="836712"/>
            <a:ext cx="5670376" cy="19523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8C6759D-D24E-49F9-9C0C-534C7E566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789087"/>
            <a:ext cx="5015814" cy="389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37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29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Ритм 1. Изменение скорости и частоты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8850AE-D854-4055-8F48-7B5763333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11126"/>
            <a:ext cx="705122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72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r>
              <a:rPr lang="ru-RU" sz="3000" b="1" dirty="0">
                <a:solidFill>
                  <a:schemeClr val="bg1"/>
                </a:solidFill>
              </a:rPr>
              <a:t>Управление движениями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3</a:t>
            </a:fld>
            <a:endParaRPr lang="ru-RU" sz="1350" dirty="0">
              <a:solidFill>
                <a:schemeClr val="tx1"/>
              </a:solidFill>
            </a:endParaRPr>
          </a:p>
        </p:txBody>
      </p:sp>
      <p:pic>
        <p:nvPicPr>
          <p:cNvPr id="5" name="Рисунок 4" descr="Изображение выглядит как спорт, легкая атлетика&#10;&#10;Автоматически созданное описание">
            <a:extLst>
              <a:ext uri="{FF2B5EF4-FFF2-40B4-BE49-F238E27FC236}">
                <a16:creationId xmlns:a16="http://schemas.microsoft.com/office/drawing/2014/main" id="{8B7281D8-3E31-448E-8CBA-42A51ECBD8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58772"/>
            <a:ext cx="4104456" cy="2571115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рава, млекопитающее, внешний, оранжевый&#10;&#10;Автоматически созданное описание">
            <a:extLst>
              <a:ext uri="{FF2B5EF4-FFF2-40B4-BE49-F238E27FC236}">
                <a16:creationId xmlns:a16="http://schemas.microsoft.com/office/drawing/2014/main" id="{F5019672-959D-4CB5-8FD5-36BA29595D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330118"/>
            <a:ext cx="3024336" cy="3024336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внешний, земля, млекопитающее, примат&#10;&#10;Автоматически созданное описание">
            <a:extLst>
              <a:ext uri="{FF2B5EF4-FFF2-40B4-BE49-F238E27FC236}">
                <a16:creationId xmlns:a16="http://schemas.microsoft.com/office/drawing/2014/main" id="{CF7E2292-4B0D-4DB3-9337-F4297F2EAB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64" y="3612637"/>
            <a:ext cx="2711055" cy="294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03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30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Ритм 2. Ходьба по суше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B639643-1CCB-4371-9949-FD49AF5B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046" y="738635"/>
            <a:ext cx="5288612" cy="203365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42FA3DA-4E8E-4D20-AADE-16C928011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2793122"/>
            <a:ext cx="5184576" cy="392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96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31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Ритм 2. Изменение скорости и частоты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A60206-366B-4C20-9377-8307E5E9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04" y="954082"/>
            <a:ext cx="6842872" cy="540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52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Поворот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E03EE4-99F6-46C5-A968-78A6ED72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323" y="1844824"/>
            <a:ext cx="5159334" cy="19196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07859D-9C1C-43B5-B899-635D3C1EF2FB}"/>
              </a:ext>
            </a:extLst>
          </p:cNvPr>
          <p:cNvSpPr txBox="1"/>
          <p:nvPr/>
        </p:nvSpPr>
        <p:spPr>
          <a:xfrm>
            <a:off x="1259632" y="959081"/>
            <a:ext cx="66247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/>
              <a:t>Если приложить асимметричный тонический вход к левой и правой части, саламандра поворачивает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DFDE778-E0FB-4116-BC00-E954E1CC9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49" y="3880756"/>
            <a:ext cx="5235019" cy="228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94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33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Переключение ритма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704DCAA-330D-4CFC-BCE7-D709208B4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108" y="2799136"/>
            <a:ext cx="3726160" cy="128295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504E5BC-8CFE-4E42-BF62-48F3CFD4A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982" y="871821"/>
            <a:ext cx="3488412" cy="134141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421E1CE-8B7B-444C-8CBE-3F32420FF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982" y="4797152"/>
            <a:ext cx="3488412" cy="1341413"/>
          </a:xfrm>
          <a:prstGeom prst="rect">
            <a:avLst/>
          </a:prstGeom>
        </p:spPr>
      </p:pic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28C324DA-C01D-4C3F-9B49-D945C404918F}"/>
              </a:ext>
            </a:extLst>
          </p:cNvPr>
          <p:cNvCxnSpPr>
            <a:stCxn id="16" idx="2"/>
            <a:endCxn id="15" idx="0"/>
          </p:cNvCxnSpPr>
          <p:nvPr/>
        </p:nvCxnSpPr>
        <p:spPr>
          <a:xfrm>
            <a:off x="4357188" y="2213234"/>
            <a:ext cx="0" cy="5859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>
            <a:extLst>
              <a:ext uri="{FF2B5EF4-FFF2-40B4-BE49-F238E27FC236}">
                <a16:creationId xmlns:a16="http://schemas.microsoft.com/office/drawing/2014/main" id="{2781D90E-6143-41FC-8DED-5E3923138C19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4357188" y="4082095"/>
            <a:ext cx="0" cy="7150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680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Переключение ритма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74025F-48EE-49DE-A995-66BC396F8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124" y="1889545"/>
            <a:ext cx="5777169" cy="4422244"/>
          </a:xfrm>
          <a:prstGeom prst="rect">
            <a:avLst/>
          </a:prstGeom>
        </p:spPr>
      </p:pic>
      <p:sp>
        <p:nvSpPr>
          <p:cNvPr id="9" name="Левая фигурная скобка 8">
            <a:extLst>
              <a:ext uri="{FF2B5EF4-FFF2-40B4-BE49-F238E27FC236}">
                <a16:creationId xmlns:a16="http://schemas.microsoft.com/office/drawing/2014/main" id="{9DAC9179-8F98-4858-A8A9-B245E17E0BC6}"/>
              </a:ext>
            </a:extLst>
          </p:cNvPr>
          <p:cNvSpPr/>
          <p:nvPr/>
        </p:nvSpPr>
        <p:spPr>
          <a:xfrm rot="5400000">
            <a:off x="2593946" y="915422"/>
            <a:ext cx="427717" cy="1656183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Левая фигурная скобка 11">
            <a:extLst>
              <a:ext uri="{FF2B5EF4-FFF2-40B4-BE49-F238E27FC236}">
                <a16:creationId xmlns:a16="http://schemas.microsoft.com/office/drawing/2014/main" id="{3FC6B9A5-CEE7-463B-87D3-320EE3114D25}"/>
              </a:ext>
            </a:extLst>
          </p:cNvPr>
          <p:cNvSpPr/>
          <p:nvPr/>
        </p:nvSpPr>
        <p:spPr>
          <a:xfrm rot="5400000">
            <a:off x="4346398" y="939680"/>
            <a:ext cx="379196" cy="165618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Левая фигурная скобка 12">
            <a:extLst>
              <a:ext uri="{FF2B5EF4-FFF2-40B4-BE49-F238E27FC236}">
                <a16:creationId xmlns:a16="http://schemas.microsoft.com/office/drawing/2014/main" id="{2A0FF54D-05A6-4166-A5DB-0551AA5D5873}"/>
              </a:ext>
            </a:extLst>
          </p:cNvPr>
          <p:cNvSpPr/>
          <p:nvPr/>
        </p:nvSpPr>
        <p:spPr>
          <a:xfrm rot="5400000">
            <a:off x="6067262" y="952783"/>
            <a:ext cx="352994" cy="1656184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D5FC04-5840-4318-A4EC-B9166A7484A1}"/>
              </a:ext>
            </a:extLst>
          </p:cNvPr>
          <p:cNvSpPr txBox="1"/>
          <p:nvPr/>
        </p:nvSpPr>
        <p:spPr>
          <a:xfrm>
            <a:off x="683568" y="832279"/>
            <a:ext cx="712879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/>
              <a:t>Тонический вход на </a:t>
            </a:r>
            <a:r>
              <a:rPr lang="en-US" sz="2200" dirty="0"/>
              <a:t>CPG </a:t>
            </a:r>
            <a:r>
              <a:rPr lang="ru-RU" sz="2200" dirty="0"/>
              <a:t>конечностей:</a:t>
            </a:r>
          </a:p>
          <a:p>
            <a:r>
              <a:rPr lang="ru-RU" sz="2200" dirty="0"/>
              <a:t>                           +1.3                       -1.5                  +1.3</a:t>
            </a:r>
          </a:p>
        </p:txBody>
      </p:sp>
    </p:spTree>
    <p:extLst>
      <p:ext uri="{BB962C8B-B14F-4D97-AF65-F5344CB8AC3E}">
        <p14:creationId xmlns:p14="http://schemas.microsoft.com/office/powerpoint/2010/main" val="2727839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Переключение ритма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295B53-F39A-43E5-AE8E-250CFACDF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98"/>
          <a:stretch/>
        </p:blipFill>
        <p:spPr>
          <a:xfrm>
            <a:off x="1307085" y="1646673"/>
            <a:ext cx="6529829" cy="5074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57A997-CEF8-4BC7-A054-0F2FAD2AB0D7}"/>
              </a:ext>
            </a:extLst>
          </p:cNvPr>
          <p:cNvSpPr txBox="1"/>
          <p:nvPr/>
        </p:nvSpPr>
        <p:spPr>
          <a:xfrm>
            <a:off x="683568" y="967893"/>
            <a:ext cx="82089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/>
              <a:t>CPG </a:t>
            </a:r>
            <a:r>
              <a:rPr lang="ru-RU" sz="2200" dirty="0"/>
              <a:t>тела получает постоянный тонический вход +1.3</a:t>
            </a:r>
          </a:p>
        </p:txBody>
      </p:sp>
    </p:spTree>
    <p:extLst>
      <p:ext uri="{BB962C8B-B14F-4D97-AF65-F5344CB8AC3E}">
        <p14:creationId xmlns:p14="http://schemas.microsoft.com/office/powerpoint/2010/main" val="6744166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36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Развитие «саламандры»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8CB652-6D86-4680-9B52-F80EDF81917D}"/>
              </a:ext>
            </a:extLst>
          </p:cNvPr>
          <p:cNvSpPr/>
          <p:nvPr/>
        </p:nvSpPr>
        <p:spPr>
          <a:xfrm>
            <a:off x="755576" y="5842508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Knüsel</a:t>
            </a:r>
            <a:r>
              <a:rPr lang="en-US" dirty="0"/>
              <a:t>, J., et.al.. (2020). Reproducing five motor behaviors in a salamander robot with virtual muscles and a distributed CPG controller regulated by drive signals and proprioceptive feedback. </a:t>
            </a:r>
            <a:r>
              <a:rPr lang="en-US" i="1" dirty="0"/>
              <a:t>Frontiers in neurorobotics</a:t>
            </a:r>
            <a:r>
              <a:rPr lang="en-US" dirty="0"/>
              <a:t>, </a:t>
            </a:r>
            <a:r>
              <a:rPr lang="en-US" i="1" dirty="0"/>
              <a:t>14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E6600D-C68B-4A0C-A7F5-157EE09BA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82"/>
          <a:stretch/>
        </p:blipFill>
        <p:spPr>
          <a:xfrm>
            <a:off x="971600" y="3735870"/>
            <a:ext cx="7035362" cy="210663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6FE8514-9B3F-47C5-B2F8-3FCF1ABD2C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020"/>
          <a:stretch/>
        </p:blipFill>
        <p:spPr>
          <a:xfrm>
            <a:off x="971600" y="786842"/>
            <a:ext cx="7035362" cy="26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86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Модульные роботы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8332C4-0F0E-4449-83CF-B6EBB8E55A2B}"/>
              </a:ext>
            </a:extLst>
          </p:cNvPr>
          <p:cNvSpPr txBox="1"/>
          <p:nvPr/>
        </p:nvSpPr>
        <p:spPr>
          <a:xfrm>
            <a:off x="1010319" y="5734263"/>
            <a:ext cx="6624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Auke </a:t>
            </a:r>
            <a:r>
              <a:rPr lang="en-US" dirty="0" err="1"/>
              <a:t>Ijspeert</a:t>
            </a:r>
            <a:r>
              <a:rPr lang="en-US" dirty="0"/>
              <a:t> </a:t>
            </a:r>
            <a:r>
              <a:rPr lang="en-US" b="1" dirty="0"/>
              <a:t>A robot that runs and swims like a salamander</a:t>
            </a:r>
            <a:r>
              <a:rPr lang="en-US" dirty="0"/>
              <a:t> | TED</a:t>
            </a:r>
          </a:p>
          <a:p>
            <a:r>
              <a:rPr lang="en-US" dirty="0"/>
              <a:t>https://www.youtube.com/watch?v=K926HAKRFvw</a:t>
            </a:r>
            <a:endParaRPr lang="ru-RU" dirty="0"/>
          </a:p>
        </p:txBody>
      </p:sp>
      <p:pic>
        <p:nvPicPr>
          <p:cNvPr id="2" name="Мультимедиа в Интернете 1" title="Salamandra Robotica II Robot Walking and Swimming">
            <a:hlinkClick r:id="" action="ppaction://media"/>
            <a:extLst>
              <a:ext uri="{FF2B5EF4-FFF2-40B4-BE49-F238E27FC236}">
                <a16:creationId xmlns:a16="http://schemas.microsoft.com/office/drawing/2014/main" id="{148BFFDE-9B12-D8CE-7F6D-763B27594C1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63688" y="1052736"/>
            <a:ext cx="6370055" cy="359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5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Модульные роботы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9E5D730-A18E-4BA4-8867-9DDA36FF5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817306"/>
            <a:ext cx="4133850" cy="2409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58332C4-0F0E-4449-83CF-B6EBB8E55A2B}"/>
              </a:ext>
            </a:extLst>
          </p:cNvPr>
          <p:cNvSpPr txBox="1"/>
          <p:nvPr/>
        </p:nvSpPr>
        <p:spPr>
          <a:xfrm>
            <a:off x="1010319" y="5734263"/>
            <a:ext cx="6624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Dynamic Locomotion Group</a:t>
            </a:r>
          </a:p>
          <a:p>
            <a:r>
              <a:rPr lang="ru-RU" dirty="0"/>
              <a:t>https://www.youtube.com/channel/UCuL-PnIqf4ZsAO1qV99ohwA</a:t>
            </a:r>
          </a:p>
        </p:txBody>
      </p:sp>
      <p:pic>
        <p:nvPicPr>
          <p:cNvPr id="15" name="Мультимедиа в Интернете 4" title="YaMoR modular robots in snake configuration, optimised central pattern generator parameters.">
            <a:hlinkClick r:id="" action="ppaction://media"/>
            <a:extLst>
              <a:ext uri="{FF2B5EF4-FFF2-40B4-BE49-F238E27FC236}">
                <a16:creationId xmlns:a16="http://schemas.microsoft.com/office/drawing/2014/main" id="{0C2ECC8E-348A-4236-AE4D-37B8F09AA23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381535" y="1906286"/>
            <a:ext cx="4622574" cy="346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7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39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 err="1">
                <a:solidFill>
                  <a:schemeClr val="bg1"/>
                </a:solidFill>
              </a:rPr>
              <a:t>Четырехногий</a:t>
            </a:r>
            <a:r>
              <a:rPr lang="ru-RU" sz="3000" b="1" dirty="0">
                <a:solidFill>
                  <a:schemeClr val="bg1"/>
                </a:solidFill>
              </a:rPr>
              <a:t> робот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48CB652-6D86-4680-9B52-F80EDF81917D}"/>
              </a:ext>
            </a:extLst>
          </p:cNvPr>
          <p:cNvSpPr/>
          <p:nvPr/>
        </p:nvSpPr>
        <p:spPr>
          <a:xfrm>
            <a:off x="837928" y="5338583"/>
            <a:ext cx="78488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Rutishauser</a:t>
            </a:r>
            <a:r>
              <a:rPr lang="en-US" dirty="0"/>
              <a:t>, S., </a:t>
            </a:r>
            <a:r>
              <a:rPr lang="en-US" dirty="0" err="1"/>
              <a:t>Sprowitz</a:t>
            </a:r>
            <a:r>
              <a:rPr lang="en-US" dirty="0"/>
              <a:t>, A., Righetti, L., &amp; </a:t>
            </a:r>
            <a:r>
              <a:rPr lang="en-US" dirty="0" err="1"/>
              <a:t>Ijspeert</a:t>
            </a:r>
            <a:r>
              <a:rPr lang="en-US" dirty="0"/>
              <a:t>, A. J. (2008, October). Passive compliant quadruped robot using central pattern generators for locomotion control. In </a:t>
            </a:r>
            <a:r>
              <a:rPr lang="en-US" i="1" dirty="0"/>
              <a:t>2008 2nd IEEE RAS &amp; EMBS International Conference on Biomedical Robotics and </a:t>
            </a:r>
            <a:r>
              <a:rPr lang="en-US" i="1" dirty="0" err="1"/>
              <a:t>Biomechatronics</a:t>
            </a:r>
            <a:r>
              <a:rPr lang="en-US" dirty="0"/>
              <a:t> (pp. 710-715). IEEE.</a:t>
            </a:r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E1BD1AC-C9D9-4EF2-A973-BEEFBAE87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86433"/>
            <a:ext cx="3867150" cy="1428750"/>
          </a:xfrm>
          <a:prstGeom prst="rect">
            <a:avLst/>
          </a:prstGeom>
        </p:spPr>
      </p:pic>
      <p:pic>
        <p:nvPicPr>
          <p:cNvPr id="11" name="Мультимедиа в Интернете 10" title="Cheetah-cub step down perturbation">
            <a:hlinkClick r:id="" action="ppaction://media"/>
            <a:extLst>
              <a:ext uri="{FF2B5EF4-FFF2-40B4-BE49-F238E27FC236}">
                <a16:creationId xmlns:a16="http://schemas.microsoft.com/office/drawing/2014/main" id="{C85E4969-5A50-42C5-8014-2B1B8DCC902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635896" y="2016286"/>
            <a:ext cx="5215262" cy="294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8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-27384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r>
              <a:rPr lang="ru-RU" sz="3000" b="1" dirty="0">
                <a:solidFill>
                  <a:schemeClr val="bg1"/>
                </a:solidFill>
              </a:rPr>
              <a:t>Приложения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4</a:t>
            </a:fld>
            <a:endParaRPr lang="ru-RU" sz="1350" dirty="0">
              <a:solidFill>
                <a:schemeClr val="tx1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6611953-77A3-494C-9090-AEE8C007A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083308"/>
            <a:ext cx="4292895" cy="30886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767086-DB34-4170-939E-7C0BB24FF51B}"/>
              </a:ext>
            </a:extLst>
          </p:cNvPr>
          <p:cNvSpPr txBox="1"/>
          <p:nvPr/>
        </p:nvSpPr>
        <p:spPr>
          <a:xfrm>
            <a:off x="362139" y="1124744"/>
            <a:ext cx="4614323" cy="3131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spcBef>
                <a:spcPts val="900"/>
              </a:spcBef>
              <a:buAutoNum type="arabicPeriod"/>
            </a:pPr>
            <a:r>
              <a:rPr lang="ru-RU" sz="2000" dirty="0"/>
              <a:t>Медицина: реабилитация, протезирование, диагностика</a:t>
            </a:r>
          </a:p>
          <a:p>
            <a:pPr marL="257175" indent="-257175">
              <a:spcBef>
                <a:spcPts val="900"/>
              </a:spcBef>
              <a:buAutoNum type="arabicPeriod"/>
            </a:pPr>
            <a:r>
              <a:rPr lang="ru-RU" sz="2000" dirty="0"/>
              <a:t>Робототехника</a:t>
            </a:r>
          </a:p>
          <a:p>
            <a:pPr marL="257175" indent="-257175">
              <a:spcBef>
                <a:spcPts val="900"/>
              </a:spcBef>
              <a:buAutoNum type="arabicPeriod"/>
            </a:pPr>
            <a:r>
              <a:rPr lang="ru-RU" sz="2000" dirty="0"/>
              <a:t>Имитация движений в играх, </a:t>
            </a:r>
            <a:r>
              <a:rPr lang="en-US" sz="2000" dirty="0"/>
              <a:t>3d </a:t>
            </a:r>
            <a:r>
              <a:rPr lang="ru-RU" sz="2000" dirty="0"/>
              <a:t>моделировании и др.</a:t>
            </a:r>
          </a:p>
          <a:p>
            <a:pPr marL="257175" indent="-257175">
              <a:spcBef>
                <a:spcPts val="900"/>
              </a:spcBef>
              <a:buAutoNum type="arabicPeriod"/>
            </a:pPr>
            <a:endParaRPr lang="en-US" sz="2000" dirty="0"/>
          </a:p>
          <a:p>
            <a:pPr marL="257175" indent="-257175">
              <a:spcBef>
                <a:spcPts val="900"/>
              </a:spcBef>
              <a:buAutoNum type="arabicPeriod"/>
            </a:pPr>
            <a:endParaRPr lang="ru-RU" sz="2000" dirty="0"/>
          </a:p>
          <a:p>
            <a:pPr marL="257175" indent="-257175">
              <a:spcBef>
                <a:spcPts val="900"/>
              </a:spcBef>
              <a:buAutoNum type="arabicPeriod"/>
            </a:pPr>
            <a:endParaRPr lang="ru-RU" sz="2000" dirty="0"/>
          </a:p>
        </p:txBody>
      </p:sp>
      <p:pic>
        <p:nvPicPr>
          <p:cNvPr id="10" name="Рисунок 9" descr="Изображение выглядит как человек, мужчина, держит, стоит&#10;&#10;Автоматически созданное описание">
            <a:extLst>
              <a:ext uri="{FF2B5EF4-FFF2-40B4-BE49-F238E27FC236}">
                <a16:creationId xmlns:a16="http://schemas.microsoft.com/office/drawing/2014/main" id="{47FD2D5F-DA03-437E-BC9E-0DFB9F67E2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505" y="728235"/>
            <a:ext cx="3096344" cy="257770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59780DA-3430-41F9-A10A-3EEA3AF53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62" y="3428999"/>
            <a:ext cx="2597682" cy="274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202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40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Двуногий робот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7635C6-044A-73CC-0EC8-092404E29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093074"/>
            <a:ext cx="2773610" cy="359908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817DBC2-C37A-15E8-D9C6-9E14EF33E3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56"/>
          <a:stretch/>
        </p:blipFill>
        <p:spPr>
          <a:xfrm>
            <a:off x="3875473" y="1196751"/>
            <a:ext cx="4746354" cy="35270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3364EC-745F-86E2-FB39-F2F9CBA618D9}"/>
              </a:ext>
            </a:extLst>
          </p:cNvPr>
          <p:cNvSpPr txBox="1"/>
          <p:nvPr/>
        </p:nvSpPr>
        <p:spPr>
          <a:xfrm>
            <a:off x="719695" y="5120397"/>
            <a:ext cx="79928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/>
              <a:t>Russell, A., Orchard, G., &amp; Etienne-Cummings, R. (2007, May). Configuring of spiking central pattern generator networks for bipedal walking using genetic algorithms. </a:t>
            </a:r>
          </a:p>
        </p:txBody>
      </p:sp>
    </p:spTree>
    <p:extLst>
      <p:ext uri="{BB962C8B-B14F-4D97-AF65-F5344CB8AC3E}">
        <p14:creationId xmlns:p14="http://schemas.microsoft.com/office/powerpoint/2010/main" val="2522356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41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Исследования движений роботов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07076AE-5A23-D0F6-D7F1-0C4BD3AE0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804712"/>
            <a:ext cx="7348078" cy="573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31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Исследования движений роботов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B30B5B-A97C-A8F7-B7E6-CFB3F2E158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53" y="3505521"/>
            <a:ext cx="3315814" cy="22044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A4BE0C-B9E5-EF38-B33B-330031C5B85F}"/>
              </a:ext>
            </a:extLst>
          </p:cNvPr>
          <p:cNvSpPr txBox="1"/>
          <p:nvPr/>
        </p:nvSpPr>
        <p:spPr>
          <a:xfrm>
            <a:off x="1003037" y="5710019"/>
            <a:ext cx="7704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NAIST Robot Learning Laboratory</a:t>
            </a:r>
            <a:endParaRPr lang="ru-RU" dirty="0"/>
          </a:p>
          <a:p>
            <a:r>
              <a:rPr lang="ru-RU" dirty="0"/>
              <a:t>https://sites.google.com/view/naist-robot-learning-en/robots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74F4641-4B00-B00D-D615-8DBC440E87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157" y="3320147"/>
            <a:ext cx="2882589" cy="235561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FCE1BB1-D61E-6458-FBE2-3F47F9305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6" y="876267"/>
            <a:ext cx="2882589" cy="2400096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EB2F5D7-AA1A-B139-FD98-99A1B89AB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494" y="795945"/>
            <a:ext cx="2947263" cy="244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478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43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Пример. </a:t>
            </a:r>
            <a:r>
              <a:rPr lang="ru-RU" sz="3000" b="1" dirty="0" err="1">
                <a:solidFill>
                  <a:schemeClr val="bg1"/>
                </a:solidFill>
              </a:rPr>
              <a:t>Нейромодуляция</a:t>
            </a:r>
            <a:r>
              <a:rPr lang="ru-RU" sz="3000" b="1" dirty="0">
                <a:solidFill>
                  <a:schemeClr val="bg1"/>
                </a:solidFill>
              </a:rPr>
              <a:t> связей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388F4E0-078A-43B0-859C-AFBA96C11403}"/>
              </a:ext>
            </a:extLst>
          </p:cNvPr>
          <p:cNvSpPr/>
          <p:nvPr/>
        </p:nvSpPr>
        <p:spPr>
          <a:xfrm>
            <a:off x="750354" y="5759641"/>
            <a:ext cx="7848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Болдышев</a:t>
            </a:r>
            <a:r>
              <a:rPr lang="ru-RU" dirty="0"/>
              <a:t>, Б. А., &amp; Жилякова, Л. Ю. (2021). </a:t>
            </a:r>
            <a:r>
              <a:rPr lang="ru-RU" dirty="0" err="1"/>
              <a:t>Нейромодуляция</a:t>
            </a:r>
            <a:r>
              <a:rPr lang="ru-RU" dirty="0"/>
              <a:t> как инструмент управления нейронными ансамблями. </a:t>
            </a:r>
            <a:r>
              <a:rPr lang="ru-RU" i="1" dirty="0"/>
              <a:t>Проблемы управления</a:t>
            </a:r>
            <a:r>
              <a:rPr lang="ru-RU" dirty="0"/>
              <a:t>, </a:t>
            </a:r>
            <a:r>
              <a:rPr lang="ru-RU" i="1" dirty="0"/>
              <a:t>2</a:t>
            </a:r>
            <a:r>
              <a:rPr lang="ru-RU" dirty="0"/>
              <a:t>(0), 76-84.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8A340-1BEE-4CEB-ADB6-4D5B507598B3}"/>
              </a:ext>
            </a:extLst>
          </p:cNvPr>
          <p:cNvSpPr txBox="1"/>
          <p:nvPr/>
        </p:nvSpPr>
        <p:spPr>
          <a:xfrm>
            <a:off x="539552" y="906030"/>
            <a:ext cx="756084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Задачи ЦГП:</a:t>
            </a:r>
          </a:p>
          <a:p>
            <a:r>
              <a:rPr lang="ru-RU" sz="2000" dirty="0"/>
              <a:t>1. Генерировать правильную последовательность фаз движения</a:t>
            </a:r>
          </a:p>
          <a:p>
            <a:r>
              <a:rPr lang="ru-RU" sz="2000" dirty="0"/>
              <a:t>2. Переключать ритм в зависимости от команд верхнего уровня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2A5E94D-0B9E-42F1-82BE-D5800A7AB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992681"/>
            <a:ext cx="4357464" cy="345145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A5FC3C2-22DC-4815-9543-A6776CCA1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9682" y="2518402"/>
            <a:ext cx="2028166" cy="181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050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Типы походки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300351-E3D8-472C-B02E-EE9272890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108933"/>
            <a:ext cx="5812803" cy="464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69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Антагонистические нейроны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6AD31A-867B-4090-87F9-BD9300D20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950" y="3649580"/>
            <a:ext cx="4610100" cy="2057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033EB0-C0C3-444E-899D-681800D2050B}"/>
              </a:ext>
            </a:extLst>
          </p:cNvPr>
          <p:cNvSpPr txBox="1"/>
          <p:nvPr/>
        </p:nvSpPr>
        <p:spPr>
          <a:xfrm>
            <a:off x="1115615" y="961652"/>
            <a:ext cx="740794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Движения одной ноги управляются парой антагонистических нейронов:</a:t>
            </a:r>
          </a:p>
          <a:p>
            <a:endParaRPr lang="ru-RU" sz="2000" dirty="0"/>
          </a:p>
          <a:p>
            <a:pPr marL="457200" indent="-457200">
              <a:buAutoNum type="arabicPeriod"/>
            </a:pPr>
            <a:r>
              <a:rPr lang="ru-RU" sz="2000" dirty="0"/>
              <a:t>Нейрон опоры (О) – эндогенно активный, генерирует спайки без внешних воздействий</a:t>
            </a:r>
          </a:p>
          <a:p>
            <a:pPr marL="457200" indent="-457200">
              <a:buAutoNum type="arabicPeriod"/>
            </a:pPr>
            <a:r>
              <a:rPr lang="ru-RU" sz="2000" dirty="0"/>
              <a:t>Нейрон шага (Ш) – активируется только после возбуждения от нейрона опоры</a:t>
            </a:r>
          </a:p>
        </p:txBody>
      </p:sp>
    </p:spTree>
    <p:extLst>
      <p:ext uri="{BB962C8B-B14F-4D97-AF65-F5344CB8AC3E}">
        <p14:creationId xmlns:p14="http://schemas.microsoft.com/office/powerpoint/2010/main" val="1870144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46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Цикл опора-шаг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322021C-FA15-4019-B51B-71C8B874F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84784"/>
            <a:ext cx="5448300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34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Схема сети ЦГП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9C630D-4E81-4A0D-A840-A7B7E7CD3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908720"/>
            <a:ext cx="4386076" cy="52127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6CBC9C-1BBA-4960-80F9-6E8F91C08FBC}"/>
              </a:ext>
            </a:extLst>
          </p:cNvPr>
          <p:cNvSpPr txBox="1"/>
          <p:nvPr/>
        </p:nvSpPr>
        <p:spPr>
          <a:xfrm>
            <a:off x="395536" y="1412776"/>
            <a:ext cx="388843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Взаимодействие нейронов при </a:t>
            </a:r>
            <a:r>
              <a:rPr lang="ru-RU" sz="2000" dirty="0" err="1"/>
              <a:t>четырехногой</a:t>
            </a:r>
            <a:r>
              <a:rPr lang="ru-RU" sz="2000" dirty="0"/>
              <a:t> походке:</a:t>
            </a:r>
          </a:p>
          <a:p>
            <a:r>
              <a:rPr lang="ru-RU" sz="2000" dirty="0"/>
              <a:t>темные нейроны активны, светлые – пассивны</a:t>
            </a:r>
          </a:p>
          <a:p>
            <a:endParaRPr lang="ru-RU" sz="2000" dirty="0"/>
          </a:p>
          <a:p>
            <a:r>
              <a:rPr lang="ru-RU" sz="2000" dirty="0"/>
              <a:t>В каждой фазе шагает одна левая и одна правая нога</a:t>
            </a:r>
          </a:p>
        </p:txBody>
      </p:sp>
    </p:spTree>
    <p:extLst>
      <p:ext uri="{BB962C8B-B14F-4D97-AF65-F5344CB8AC3E}">
        <p14:creationId xmlns:p14="http://schemas.microsoft.com/office/powerpoint/2010/main" val="273913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 err="1">
                <a:solidFill>
                  <a:schemeClr val="bg1"/>
                </a:solidFill>
              </a:rPr>
              <a:t>Четырехногая</a:t>
            </a:r>
            <a:r>
              <a:rPr lang="ru-RU" sz="3000" b="1" dirty="0">
                <a:solidFill>
                  <a:schemeClr val="bg1"/>
                </a:solidFill>
              </a:rPr>
              <a:t> походка. Активность сети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FAD3D1-6929-4E06-961B-22DA37D46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24744"/>
            <a:ext cx="6527845" cy="43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4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Переключение ритма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5BC166-84D5-421B-869B-B7FBA6DB5877}"/>
              </a:ext>
            </a:extLst>
          </p:cNvPr>
          <p:cNvSpPr txBox="1"/>
          <p:nvPr/>
        </p:nvSpPr>
        <p:spPr>
          <a:xfrm>
            <a:off x="530165" y="851854"/>
            <a:ext cx="84420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Разные механизмы отвечают за смену ритма. Здесь реализовано изменение схемы сети за счет </a:t>
            </a:r>
            <a:r>
              <a:rPr lang="ru-RU" sz="2000" dirty="0" err="1"/>
              <a:t>нейромодулирующего</a:t>
            </a:r>
            <a:r>
              <a:rPr lang="ru-RU" sz="2000" dirty="0"/>
              <a:t> воздействия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22E2915-7626-43C9-99FD-630C42EF6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714455"/>
            <a:ext cx="4102797" cy="489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3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135" y="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r>
              <a:rPr lang="ru-RU" sz="3000" b="1" dirty="0">
                <a:solidFill>
                  <a:schemeClr val="bg1"/>
                </a:solidFill>
              </a:rPr>
              <a:t>Проблема степеней свободы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5</a:t>
            </a:fld>
            <a:endParaRPr lang="ru-RU" sz="135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781864-A852-4685-82BB-C6240517DCAC}"/>
              </a:ext>
            </a:extLst>
          </p:cNvPr>
          <p:cNvSpPr txBox="1"/>
          <p:nvPr/>
        </p:nvSpPr>
        <p:spPr>
          <a:xfrm>
            <a:off x="755576" y="5911890"/>
            <a:ext cx="66967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https://en.wikipedia.org/wiki/Degrees_of_freedom_problem</a:t>
            </a:r>
          </a:p>
        </p:txBody>
      </p:sp>
      <p:pic>
        <p:nvPicPr>
          <p:cNvPr id="8" name="Рисунок 7" descr="Изображение выглядит как легкий&#10;&#10;Автоматически созданное описание">
            <a:extLst>
              <a:ext uri="{FF2B5EF4-FFF2-40B4-BE49-F238E27FC236}">
                <a16:creationId xmlns:a16="http://schemas.microsoft.com/office/drawing/2014/main" id="{2D79D224-7DA8-461F-8144-2510FEC12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980728"/>
            <a:ext cx="2160240" cy="4706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778122-9F80-465D-BB2C-EF0C9FBF66CF}"/>
              </a:ext>
            </a:extLst>
          </p:cNvPr>
          <p:cNvSpPr txBox="1"/>
          <p:nvPr/>
        </p:nvSpPr>
        <p:spPr>
          <a:xfrm>
            <a:off x="3214396" y="1412776"/>
            <a:ext cx="5472404" cy="3516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ru-RU" sz="2000" dirty="0"/>
              <a:t>Человеческое тело имеет избыточные степени свободы на всех уровнях:</a:t>
            </a:r>
          </a:p>
          <a:p>
            <a:pPr marL="257175" indent="-257175">
              <a:spcBef>
                <a:spcPts val="900"/>
              </a:spcBef>
              <a:buAutoNum type="arabicPeriod"/>
            </a:pPr>
            <a:r>
              <a:rPr lang="ru-RU" sz="2000" b="1" dirty="0"/>
              <a:t>Анатомическом</a:t>
            </a:r>
            <a:r>
              <a:rPr lang="ru-RU" sz="2000" dirty="0"/>
              <a:t> – в мышцах и суставах</a:t>
            </a:r>
          </a:p>
          <a:p>
            <a:pPr marL="257175" indent="-257175">
              <a:spcBef>
                <a:spcPts val="900"/>
              </a:spcBef>
              <a:buAutoNum type="arabicPeriod"/>
            </a:pPr>
            <a:r>
              <a:rPr lang="ru-RU" sz="2000" b="1" dirty="0"/>
              <a:t>Кинематическом</a:t>
            </a:r>
            <a:r>
              <a:rPr lang="ru-RU" sz="2000" dirty="0"/>
              <a:t> – действия могут следовать по разным траекториям с разной скоростью, но достигнуть одной и той же цели</a:t>
            </a:r>
          </a:p>
          <a:p>
            <a:pPr marL="257175" indent="-257175">
              <a:spcBef>
                <a:spcPts val="900"/>
              </a:spcBef>
              <a:buAutoNum type="arabicPeriod"/>
            </a:pPr>
            <a:r>
              <a:rPr lang="ru-RU" sz="2000" b="1" dirty="0"/>
              <a:t>Нейрофизиологическом</a:t>
            </a:r>
            <a:r>
              <a:rPr lang="ru-RU" sz="2000" dirty="0"/>
              <a:t> – мышца может активироваться разными группами </a:t>
            </a:r>
            <a:r>
              <a:rPr lang="ru-RU" sz="2000" dirty="0" err="1"/>
              <a:t>мотонейронов</a:t>
            </a:r>
            <a:r>
              <a:rPr lang="ru-RU" sz="2000" dirty="0"/>
              <a:t>, которые могут активироваться разными сигналами от ЦНС</a:t>
            </a:r>
          </a:p>
        </p:txBody>
      </p:sp>
    </p:spTree>
    <p:extLst>
      <p:ext uri="{BB962C8B-B14F-4D97-AF65-F5344CB8AC3E}">
        <p14:creationId xmlns:p14="http://schemas.microsoft.com/office/powerpoint/2010/main" val="23181208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50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Трехногая походка. Активность сети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7D563B-8938-4C9D-8079-FE3ED7143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124744"/>
            <a:ext cx="6914452" cy="491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58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51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Заключение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E25F5-5A6B-4CC2-910F-3BF7078D6641}"/>
              </a:ext>
            </a:extLst>
          </p:cNvPr>
          <p:cNvSpPr txBox="1"/>
          <p:nvPr/>
        </p:nvSpPr>
        <p:spPr>
          <a:xfrm>
            <a:off x="1043608" y="1340768"/>
            <a:ext cx="7416824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2200" dirty="0"/>
              <a:t>1. </a:t>
            </a:r>
            <a:r>
              <a:rPr lang="ru-RU" sz="2200" dirty="0"/>
              <a:t>Моторные ритмы создаются ЦГП, которые интегрируют сигналы от мозга и моторных нейронов</a:t>
            </a:r>
          </a:p>
          <a:p>
            <a:pPr>
              <a:spcBef>
                <a:spcPts val="600"/>
              </a:spcBef>
            </a:pPr>
            <a:r>
              <a:rPr lang="ru-RU" sz="2200" dirty="0"/>
              <a:t>2. Структура ритма определяется нейронами и связями ЦГП</a:t>
            </a:r>
          </a:p>
          <a:p>
            <a:pPr>
              <a:spcBef>
                <a:spcPts val="600"/>
              </a:spcBef>
            </a:pPr>
            <a:r>
              <a:rPr lang="ru-RU" sz="2200" dirty="0"/>
              <a:t>3. Частота и другие параметры ритма могут меняться в широких диапазонах, сохраняя последовательность основных фаз</a:t>
            </a:r>
          </a:p>
          <a:p>
            <a:pPr>
              <a:spcBef>
                <a:spcPts val="600"/>
              </a:spcBef>
            </a:pPr>
            <a:r>
              <a:rPr lang="ru-RU" sz="2200" dirty="0"/>
              <a:t>4. ЦГП способны переключаться между разными ритмами</a:t>
            </a:r>
          </a:p>
          <a:p>
            <a:pPr>
              <a:spcBef>
                <a:spcPts val="600"/>
              </a:spcBef>
            </a:pPr>
            <a:r>
              <a:rPr lang="ru-RU" sz="2200" dirty="0"/>
              <a:t>5. </a:t>
            </a:r>
            <a:r>
              <a:rPr lang="ru-RU" sz="2200" dirty="0" err="1"/>
              <a:t>Нейроморфное</a:t>
            </a:r>
            <a:r>
              <a:rPr lang="ru-RU" sz="2200" dirty="0"/>
              <a:t> управление локомоцией успешно применяется в робототехнике</a:t>
            </a:r>
          </a:p>
        </p:txBody>
      </p:sp>
    </p:spTree>
    <p:extLst>
      <p:ext uri="{BB962C8B-B14F-4D97-AF65-F5344CB8AC3E}">
        <p14:creationId xmlns:p14="http://schemas.microsoft.com/office/powerpoint/2010/main" val="2828320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52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Задания и проект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B1E5464-ED74-4E54-B30E-1F78BB16161B}"/>
              </a:ext>
            </a:extLst>
          </p:cNvPr>
          <p:cNvSpPr/>
          <p:nvPr/>
        </p:nvSpPr>
        <p:spPr>
          <a:xfrm>
            <a:off x="647564" y="1412776"/>
            <a:ext cx="784887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Задания в классе:</a:t>
            </a:r>
            <a:endParaRPr lang="en-US" dirty="0"/>
          </a:p>
          <a:p>
            <a:r>
              <a:rPr lang="ru-RU" dirty="0"/>
              <a:t>Воспроизвести переключение шестиногого ритма из статьи</a:t>
            </a:r>
            <a:endParaRPr lang="en-US" dirty="0"/>
          </a:p>
          <a:p>
            <a:pPr lvl="1"/>
            <a:endParaRPr lang="ru-RU" dirty="0"/>
          </a:p>
          <a:p>
            <a:endParaRPr lang="ru-RU" dirty="0"/>
          </a:p>
          <a:p>
            <a:r>
              <a:rPr lang="ru-RU" b="1" dirty="0"/>
              <a:t>Проект:</a:t>
            </a:r>
          </a:p>
          <a:p>
            <a:r>
              <a:rPr lang="ru-RU" dirty="0"/>
              <a:t>Реализовать управление ходьбой в среде </a:t>
            </a:r>
            <a:r>
              <a:rPr lang="en-US" dirty="0" err="1"/>
              <a:t>BipedalWalker</a:t>
            </a:r>
            <a:endParaRPr lang="en-US" dirty="0"/>
          </a:p>
          <a:p>
            <a:endParaRPr lang="ru-RU" dirty="0"/>
          </a:p>
          <a:p>
            <a:r>
              <a:rPr lang="ru-RU" dirty="0"/>
              <a:t>Воспользоваться статьей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1036C2-A85E-46FD-A00B-C5F46753B88B}"/>
              </a:ext>
            </a:extLst>
          </p:cNvPr>
          <p:cNvSpPr txBox="1"/>
          <p:nvPr/>
        </p:nvSpPr>
        <p:spPr>
          <a:xfrm>
            <a:off x="647564" y="3861048"/>
            <a:ext cx="77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Russell, A., Orchard, G., &amp; Etienne-Cummings, R. (2007, May). Configuring of spiking central pattern generator networks for bipedal walking using genetic </a:t>
            </a:r>
            <a:r>
              <a:rPr lang="en-US" dirty="0" err="1"/>
              <a:t>algorthms</a:t>
            </a:r>
            <a:r>
              <a:rPr lang="en-US" dirty="0"/>
              <a:t>. In </a:t>
            </a:r>
            <a:r>
              <a:rPr lang="en-US" i="1" dirty="0"/>
              <a:t>2007 IEEE International Symposium on Circuits and Systems</a:t>
            </a:r>
            <a:r>
              <a:rPr lang="en-US" dirty="0"/>
              <a:t> (pp. 1525-1528). IEEE.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5316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53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Рефлексы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74EB5-AAFB-488E-BDF1-F6FB44E53A24}"/>
              </a:ext>
            </a:extLst>
          </p:cNvPr>
          <p:cNvSpPr txBox="1"/>
          <p:nvPr/>
        </p:nvSpPr>
        <p:spPr>
          <a:xfrm>
            <a:off x="755576" y="1040622"/>
            <a:ext cx="7848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u="sng" dirty="0"/>
              <a:t>Рефлексы растяжения</a:t>
            </a:r>
            <a:r>
              <a:rPr lang="ru-RU" sz="2000" dirty="0"/>
              <a:t> - при растяжении мышц включаются моторные нейроны, которые инициируют сокращение мышцы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EEBD0C-2756-4895-8758-C3BB1435C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285164"/>
            <a:ext cx="5193863" cy="30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62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54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Искусственный ЦГП саламандры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388F4E0-078A-43B0-859C-AFBA96C11403}"/>
              </a:ext>
            </a:extLst>
          </p:cNvPr>
          <p:cNvSpPr/>
          <p:nvPr/>
        </p:nvSpPr>
        <p:spPr>
          <a:xfrm>
            <a:off x="755576" y="5842508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Knüsel</a:t>
            </a:r>
            <a:r>
              <a:rPr lang="en-US" dirty="0"/>
              <a:t>, J., et.al.. (2020). Reproducing five motor behaviors in a salamander robot with virtual muscles and a distributed CPG controller regulated by drive signals and proprioceptive feedback. </a:t>
            </a:r>
            <a:r>
              <a:rPr lang="en-US" i="1" dirty="0"/>
              <a:t>Frontiers in neurorobotics</a:t>
            </a:r>
            <a:r>
              <a:rPr lang="en-US" dirty="0"/>
              <a:t>, </a:t>
            </a:r>
            <a:r>
              <a:rPr lang="en-US" i="1" dirty="0"/>
              <a:t>14</a:t>
            </a:r>
            <a:r>
              <a:rPr lang="en-US" dirty="0"/>
              <a:t>.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D49E48-8EA1-4AC8-8190-6DF8F7A80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282"/>
          <a:stretch/>
        </p:blipFill>
        <p:spPr>
          <a:xfrm>
            <a:off x="971600" y="3735870"/>
            <a:ext cx="7035362" cy="210663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489EBA7-C4F8-4D90-9F0E-8A6F17C3E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020"/>
          <a:stretch/>
        </p:blipFill>
        <p:spPr>
          <a:xfrm>
            <a:off x="971600" y="786842"/>
            <a:ext cx="7035362" cy="260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1566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55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Модель мышц</a:t>
            </a:r>
            <a:r>
              <a:rPr lang="en-US" sz="3000" b="1" dirty="0">
                <a:solidFill>
                  <a:schemeClr val="bg1"/>
                </a:solidFill>
              </a:rPr>
              <a:t> </a:t>
            </a:r>
            <a:r>
              <a:rPr lang="ru-RU" sz="3000" b="1" dirty="0">
                <a:solidFill>
                  <a:schemeClr val="bg1"/>
                </a:solidFill>
              </a:rPr>
              <a:t>Хилла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74EB5-AAFB-488E-BDF1-F6FB44E53A24}"/>
              </a:ext>
            </a:extLst>
          </p:cNvPr>
          <p:cNvSpPr txBox="1"/>
          <p:nvPr/>
        </p:nvSpPr>
        <p:spPr>
          <a:xfrm>
            <a:off x="611560" y="1700808"/>
            <a:ext cx="514857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CE – contractile element</a:t>
            </a:r>
            <a:r>
              <a:rPr lang="ru-RU" sz="2000" b="1" dirty="0"/>
              <a:t>.</a:t>
            </a:r>
            <a:r>
              <a:rPr lang="ru-RU" sz="2000" dirty="0"/>
              <a:t> Активные мышечные волокна</a:t>
            </a:r>
            <a:r>
              <a:rPr lang="en-US" sz="2000" dirty="0"/>
              <a:t>. </a:t>
            </a:r>
            <a:r>
              <a:rPr lang="ru-RU" sz="2000" dirty="0"/>
              <a:t>Сокращаются при воздействии от </a:t>
            </a:r>
            <a:r>
              <a:rPr lang="ru-RU" sz="2000" dirty="0" err="1"/>
              <a:t>мотонейронов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SE – series element</a:t>
            </a:r>
            <a:r>
              <a:rPr lang="ru-RU" sz="2000" b="1" dirty="0"/>
              <a:t>.</a:t>
            </a:r>
            <a:r>
              <a:rPr lang="ru-RU" sz="2000" dirty="0"/>
              <a:t> Пассивная пружина, моделирует связку</a:t>
            </a:r>
            <a:r>
              <a:rPr lang="en-US" sz="2000" dirty="0"/>
              <a:t> (tendon)</a:t>
            </a:r>
          </a:p>
          <a:p>
            <a:endParaRPr lang="en-US" sz="2000" dirty="0"/>
          </a:p>
          <a:p>
            <a:r>
              <a:rPr lang="en-US" sz="2000" b="1" dirty="0"/>
              <a:t>PE – parallel element</a:t>
            </a:r>
            <a:r>
              <a:rPr lang="ru-RU" sz="2000" b="1" dirty="0"/>
              <a:t>.</a:t>
            </a:r>
            <a:r>
              <a:rPr lang="ru-RU" sz="2000" dirty="0"/>
              <a:t> Пассивно растягивающиеся мышечные волокна, возвращают мышцу в исходное состояние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/>
              <a:t>F – </a:t>
            </a:r>
            <a:r>
              <a:rPr lang="ru-RU" sz="2000" b="1" dirty="0"/>
              <a:t>сила натяжения</a:t>
            </a:r>
            <a:endParaRPr lang="en-US" sz="2000" b="1" dirty="0"/>
          </a:p>
          <a:p>
            <a:endParaRPr lang="ru-RU" sz="20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2C52262-4420-4C54-A077-48C249C2E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435650"/>
            <a:ext cx="2647181" cy="46237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2B0E27-1FF8-48BF-BD20-0D11B7E40FB6}"/>
              </a:ext>
            </a:extLst>
          </p:cNvPr>
          <p:cNvSpPr txBox="1"/>
          <p:nvPr/>
        </p:nvSpPr>
        <p:spPr>
          <a:xfrm>
            <a:off x="5004048" y="92453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MTC – muscle-tendon complex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23594557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56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Мышечно-скелетные модели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006547-D910-4A4F-B305-A05ED922C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919077"/>
            <a:ext cx="5624235" cy="3238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C3510B-8CE8-4487-8BD8-851DBDA19798}"/>
              </a:ext>
            </a:extLst>
          </p:cNvPr>
          <p:cNvSpPr txBox="1"/>
          <p:nvPr/>
        </p:nvSpPr>
        <p:spPr>
          <a:xfrm>
            <a:off x="683568" y="5361868"/>
            <a:ext cx="77768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Geyer, H., &amp; Herr, H. (2010). A muscle-reflex model that encodes principles of legged mechanics produces human walking dynamics and muscle activities. </a:t>
            </a:r>
            <a:r>
              <a:rPr lang="en-US" i="1" dirty="0"/>
              <a:t>IEEE Transactions on neural systems and rehabilitation engineering</a:t>
            </a:r>
            <a:r>
              <a:rPr lang="en-US" dirty="0"/>
              <a:t>, </a:t>
            </a:r>
            <a:r>
              <a:rPr lang="en-US" i="1" dirty="0"/>
              <a:t>18</a:t>
            </a:r>
            <a:r>
              <a:rPr lang="en-US" dirty="0"/>
              <a:t>(3), 263-273.</a:t>
            </a:r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AF9C35-C607-4FEC-A779-2D765F0FC2BA}"/>
              </a:ext>
            </a:extLst>
          </p:cNvPr>
          <p:cNvSpPr txBox="1"/>
          <p:nvPr/>
        </p:nvSpPr>
        <p:spPr>
          <a:xfrm>
            <a:off x="539552" y="924595"/>
            <a:ext cx="7920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Детальные биомеханические модели скелета, мышц и связок. </a:t>
            </a:r>
          </a:p>
          <a:p>
            <a:r>
              <a:rPr lang="ru-RU" sz="2000" dirty="0"/>
              <a:t>Используются для моделирования локомоции </a:t>
            </a:r>
          </a:p>
        </p:txBody>
      </p:sp>
    </p:spTree>
    <p:extLst>
      <p:ext uri="{BB962C8B-B14F-4D97-AF65-F5344CB8AC3E}">
        <p14:creationId xmlns:p14="http://schemas.microsoft.com/office/powerpoint/2010/main" val="23373731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Приложения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EA66E9E-8972-4CEA-A422-C49B905FA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1585538"/>
            <a:ext cx="3038475" cy="26765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FA37D9-02D1-424F-B36F-6D64FF633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447637"/>
            <a:ext cx="3899780" cy="29523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6A22F8-36DA-4D54-84D7-A1EF6E43744A}"/>
              </a:ext>
            </a:extLst>
          </p:cNvPr>
          <p:cNvSpPr txBox="1"/>
          <p:nvPr/>
        </p:nvSpPr>
        <p:spPr>
          <a:xfrm>
            <a:off x="936104" y="5395216"/>
            <a:ext cx="76104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Eilenberg, M. F., Geyer, H., &amp; Herr, H. (2010). Control of a powered ankle–foot prosthesis based on a neuromuscular model. </a:t>
            </a:r>
            <a:r>
              <a:rPr lang="en-US" i="1" dirty="0"/>
              <a:t>IEEE transactions on neural systems and rehabilitation engineering</a:t>
            </a:r>
            <a:r>
              <a:rPr lang="en-US" dirty="0"/>
              <a:t>, </a:t>
            </a:r>
            <a:r>
              <a:rPr lang="en-US" i="1" dirty="0"/>
              <a:t>18</a:t>
            </a:r>
            <a:r>
              <a:rPr lang="en-US" dirty="0"/>
              <a:t>(2), 164-173.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21868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Моторные ритмы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9E81B-D037-48C1-BE73-3628788202C0}"/>
              </a:ext>
            </a:extLst>
          </p:cNvPr>
          <p:cNvSpPr txBox="1"/>
          <p:nvPr/>
        </p:nvSpPr>
        <p:spPr>
          <a:xfrm>
            <a:off x="575556" y="980728"/>
            <a:ext cx="799288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Ритмические автоматические движения, не требующие сознательного контроля. Хотя при необходимости ими можно управлять.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ED0E6E4-08DA-4032-90F1-90393037D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708920"/>
            <a:ext cx="7753350" cy="3286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707917-427E-42E6-9997-1E6AD312C5FD}"/>
              </a:ext>
            </a:extLst>
          </p:cNvPr>
          <p:cNvSpPr txBox="1"/>
          <p:nvPr/>
        </p:nvSpPr>
        <p:spPr>
          <a:xfrm>
            <a:off x="701689" y="2162949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/>
              <a:t>Дыхательный ритм:</a:t>
            </a:r>
          </a:p>
        </p:txBody>
      </p:sp>
    </p:spTree>
    <p:extLst>
      <p:ext uri="{BB962C8B-B14F-4D97-AF65-F5344CB8AC3E}">
        <p14:creationId xmlns:p14="http://schemas.microsoft.com/office/powerpoint/2010/main" val="35113683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Пути распространения информации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FA3793-C6D6-4B75-ABDC-CA3F12C9DE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24257"/>
            <a:ext cx="5040560" cy="30952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0BA0F2-92AE-43F5-ADFD-A59656C2F94D}"/>
              </a:ext>
            </a:extLst>
          </p:cNvPr>
          <p:cNvSpPr txBox="1"/>
          <p:nvPr/>
        </p:nvSpPr>
        <p:spPr>
          <a:xfrm>
            <a:off x="862017" y="4383833"/>
            <a:ext cx="785921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u="sng" dirty="0"/>
              <a:t>Афферентные связи</a:t>
            </a:r>
            <a:r>
              <a:rPr lang="ru-RU" sz="2000" dirty="0"/>
              <a:t> – идут от периферии (сенсорных рецепторов, органов, мышц) к центру, то есть в спинной и головной мозг. Обеспечивают поступление новой информации и обратную связь.</a:t>
            </a:r>
          </a:p>
          <a:p>
            <a:pPr>
              <a:spcBef>
                <a:spcPts val="600"/>
              </a:spcBef>
            </a:pPr>
            <a:r>
              <a:rPr lang="ru-RU" sz="2000" u="sng" dirty="0"/>
              <a:t>Эфферентные связи</a:t>
            </a:r>
            <a:r>
              <a:rPr lang="ru-RU" sz="2000" dirty="0"/>
              <a:t> – идут от центра к периферии. Обеспечивают управление и обратную связь от центра.</a:t>
            </a:r>
          </a:p>
        </p:txBody>
      </p:sp>
    </p:spTree>
    <p:extLst>
      <p:ext uri="{BB962C8B-B14F-4D97-AF65-F5344CB8AC3E}">
        <p14:creationId xmlns:p14="http://schemas.microsoft.com/office/powerpoint/2010/main" val="319794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590"/>
            <a:ext cx="9144000" cy="639843"/>
          </a:xfrm>
          <a:solidFill>
            <a:schemeClr val="accent6">
              <a:lumMod val="75000"/>
            </a:schemeClr>
          </a:solidFill>
        </p:spPr>
        <p:txBody>
          <a:bodyPr/>
          <a:lstStyle/>
          <a:p>
            <a:r>
              <a:rPr lang="ru-RU" sz="3000" b="1" dirty="0">
                <a:solidFill>
                  <a:schemeClr val="bg1"/>
                </a:solidFill>
              </a:rPr>
              <a:t>Отличие от инженерных систем</a:t>
            </a:r>
          </a:p>
        </p:txBody>
      </p:sp>
      <p:sp>
        <p:nvSpPr>
          <p:cNvPr id="11" name="Номер слайда 10">
            <a:extLst>
              <a:ext uri="{FF2B5EF4-FFF2-40B4-BE49-F238E27FC236}">
                <a16:creationId xmlns:a16="http://schemas.microsoft.com/office/drawing/2014/main" id="{FDC6480B-0326-4FFE-B23E-22952E88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95377-D7CA-47D5-BA24-E14B4B77CC34}" type="slidenum">
              <a:rPr lang="ru-RU" sz="1350">
                <a:solidFill>
                  <a:schemeClr val="tx1"/>
                </a:solidFill>
              </a:rPr>
              <a:t>6</a:t>
            </a:fld>
            <a:endParaRPr lang="ru-RU" sz="135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2FE08-11C4-4EC1-A112-324ABB56B459}"/>
              </a:ext>
            </a:extLst>
          </p:cNvPr>
          <p:cNvSpPr txBox="1"/>
          <p:nvPr/>
        </p:nvSpPr>
        <p:spPr>
          <a:xfrm>
            <a:off x="798250" y="5347513"/>
            <a:ext cx="58619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https://en.wikipedia.org/wiki/Jansen%27s_linkage</a:t>
            </a:r>
          </a:p>
        </p:txBody>
      </p:sp>
      <p:pic>
        <p:nvPicPr>
          <p:cNvPr id="5" name="Рисунок 4" descr="Изображение выглядит как столб, наружный объект&#10;&#10;Автоматически созданное описание">
            <a:extLst>
              <a:ext uri="{FF2B5EF4-FFF2-40B4-BE49-F238E27FC236}">
                <a16:creationId xmlns:a16="http://schemas.microsoft.com/office/drawing/2014/main" id="{D55DF6B9-29DC-407C-B939-A9394A7DE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21" y="2026424"/>
            <a:ext cx="4261933" cy="28051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439560-C0B5-4C35-B87D-9206C0E7C472}"/>
              </a:ext>
            </a:extLst>
          </p:cNvPr>
          <p:cNvSpPr txBox="1"/>
          <p:nvPr/>
        </p:nvSpPr>
        <p:spPr>
          <a:xfrm>
            <a:off x="395536" y="1031597"/>
            <a:ext cx="5184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</a:pPr>
            <a:r>
              <a:rPr lang="ru-RU" sz="2000" dirty="0"/>
              <a:t>Механические системы, даже сложные, обычно имеют немного степеней свободы.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C07E1AE-20A7-4D97-9AFA-C9D56EF44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618864"/>
            <a:ext cx="2570407" cy="37543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6C65B8-88CD-4C46-AF2F-4610D7AB7719}"/>
              </a:ext>
            </a:extLst>
          </p:cNvPr>
          <p:cNvSpPr txBox="1"/>
          <p:nvPr/>
        </p:nvSpPr>
        <p:spPr>
          <a:xfrm>
            <a:off x="6638352" y="1099347"/>
            <a:ext cx="11250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1 </a:t>
            </a:r>
            <a:r>
              <a:rPr lang="en-US" sz="2000" dirty="0"/>
              <a:t>DOF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413381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60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Активация мышц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B74EB5-AAFB-488E-BDF1-F6FB44E53A24}"/>
              </a:ext>
            </a:extLst>
          </p:cNvPr>
          <p:cNvSpPr txBox="1"/>
          <p:nvPr/>
        </p:nvSpPr>
        <p:spPr>
          <a:xfrm>
            <a:off x="755576" y="1040622"/>
            <a:ext cx="784887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u="sng" dirty="0"/>
              <a:t>Постепенная активация</a:t>
            </a:r>
            <a:r>
              <a:rPr lang="ru-RU" sz="2000" dirty="0"/>
              <a:t> – с ростом напряжения мышцы включаются более крупные моторные нейроны.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3DB12DD-16D7-46E3-9B42-2E44D901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897484"/>
            <a:ext cx="5735295" cy="284845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19D53D0-3BE5-45E7-A22A-D7ED388E7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737" y="4763469"/>
            <a:ext cx="2402899" cy="188689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B6EA669-8C6D-48D8-A5BB-79ECC1C19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686" y="4763469"/>
            <a:ext cx="2315802" cy="192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91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Стереотипные и свободные движения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60ED5-B5A7-4F59-89C1-32A4FFCA6013}"/>
              </a:ext>
            </a:extLst>
          </p:cNvPr>
          <p:cNvSpPr txBox="1"/>
          <p:nvPr/>
        </p:nvSpPr>
        <p:spPr>
          <a:xfrm>
            <a:off x="532631" y="1052736"/>
            <a:ext cx="80718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u="sng" dirty="0"/>
              <a:t>Стереотипные (ритмические) движения: </a:t>
            </a:r>
            <a:r>
              <a:rPr lang="ru-RU" sz="2000" dirty="0"/>
              <a:t>сердечный ритм, дыхание, ходьба, бег</a:t>
            </a:r>
          </a:p>
          <a:p>
            <a:pPr>
              <a:spcBef>
                <a:spcPts val="600"/>
              </a:spcBef>
            </a:pPr>
            <a:r>
              <a:rPr lang="ru-RU" sz="2000" u="sng" dirty="0"/>
              <a:t>Свободные (</a:t>
            </a:r>
            <a:r>
              <a:rPr lang="en-US" sz="2000" u="sng" dirty="0"/>
              <a:t>voluntary) </a:t>
            </a:r>
            <a:r>
              <a:rPr lang="ru-RU" sz="2000" u="sng" dirty="0"/>
              <a:t>движения: </a:t>
            </a:r>
            <a:r>
              <a:rPr lang="ru-RU" sz="2000" dirty="0"/>
              <a:t>взять чашку со стола, ударить по мячу</a:t>
            </a:r>
            <a:endParaRPr lang="en-US" sz="2000" dirty="0"/>
          </a:p>
          <a:p>
            <a:pPr marL="457200" indent="-457200">
              <a:spcBef>
                <a:spcPts val="600"/>
              </a:spcBef>
              <a:buAutoNum type="arabicPeriod"/>
            </a:pPr>
            <a:endParaRPr lang="ru-RU" sz="2000" dirty="0"/>
          </a:p>
        </p:txBody>
      </p:sp>
      <p:pic>
        <p:nvPicPr>
          <p:cNvPr id="10" name="Рисунок 9" descr="Изображение выглядит как внешний, земля, млекопитающее, примат&#10;&#10;Автоматически созданное описание">
            <a:extLst>
              <a:ext uri="{FF2B5EF4-FFF2-40B4-BE49-F238E27FC236}">
                <a16:creationId xmlns:a16="http://schemas.microsoft.com/office/drawing/2014/main" id="{8DCF03F4-D697-4182-809A-13A7F735D9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692802"/>
            <a:ext cx="2711055" cy="29428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1EF6834-1208-422A-936C-163D06B31E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879148"/>
            <a:ext cx="4561911" cy="256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96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C3BAA2C-E15A-4E69-B344-FB9538BD3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759" y="651047"/>
            <a:ext cx="3762882" cy="5478314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Управление движениями в нервной системе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460ED5-B5A7-4F59-89C1-32A4FFCA6013}"/>
              </a:ext>
            </a:extLst>
          </p:cNvPr>
          <p:cNvSpPr txBox="1"/>
          <p:nvPr/>
        </p:nvSpPr>
        <p:spPr>
          <a:xfrm>
            <a:off x="755576" y="1412776"/>
            <a:ext cx="4392488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u="sng" dirty="0"/>
              <a:t>Моторная кора (</a:t>
            </a:r>
            <a:r>
              <a:rPr lang="en-US" sz="2000" u="sng" dirty="0"/>
              <a:t>motor cortex)</a:t>
            </a:r>
            <a:r>
              <a:rPr lang="ru-RU" sz="2000" dirty="0"/>
              <a:t> планирование, обучение новым сложным движениям</a:t>
            </a:r>
          </a:p>
          <a:p>
            <a:pPr>
              <a:spcBef>
                <a:spcPts val="600"/>
              </a:spcBef>
            </a:pPr>
            <a:r>
              <a:rPr lang="ru-RU" sz="2000" u="sng" dirty="0"/>
              <a:t>Центральные генераторы паттернов </a:t>
            </a:r>
            <a:r>
              <a:rPr lang="ru-RU" sz="2000" dirty="0"/>
              <a:t>управление ритмическими стереотипными движениями</a:t>
            </a:r>
          </a:p>
          <a:p>
            <a:pPr>
              <a:spcBef>
                <a:spcPts val="600"/>
              </a:spcBef>
            </a:pPr>
            <a:r>
              <a:rPr lang="ru-RU" sz="2000" u="sng" dirty="0" err="1"/>
              <a:t>Мотонейроны</a:t>
            </a:r>
            <a:r>
              <a:rPr lang="ru-RU" sz="2000" dirty="0"/>
              <a:t> 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непосредственно управляют мышцами</a:t>
            </a:r>
          </a:p>
          <a:p>
            <a:pPr>
              <a:spcBef>
                <a:spcPts val="600"/>
              </a:spcBef>
            </a:pPr>
            <a:r>
              <a:rPr lang="ru-RU" sz="2000" u="sng" dirty="0"/>
              <a:t>Мышечные веретена</a:t>
            </a:r>
            <a:r>
              <a:rPr lang="ru-RU" sz="2000" dirty="0"/>
              <a:t> </a:t>
            </a:r>
            <a:r>
              <a:rPr lang="en-US" sz="2000" dirty="0"/>
              <a:t>(muscle spindles)</a:t>
            </a:r>
            <a:endParaRPr lang="ru-RU" sz="2000" dirty="0"/>
          </a:p>
          <a:p>
            <a:pPr>
              <a:spcBef>
                <a:spcPts val="600"/>
              </a:spcBef>
            </a:pPr>
            <a:r>
              <a:rPr lang="ru-RU" sz="2000" dirty="0"/>
              <a:t>рецепторы, которые реагируют на растяжение и сокращение мышц</a:t>
            </a:r>
          </a:p>
          <a:p>
            <a:pPr>
              <a:spcBef>
                <a:spcPts val="600"/>
              </a:spcBef>
            </a:pPr>
            <a:endParaRPr lang="ru-RU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DEBFCE-3E25-4673-8D3F-9A348AB7A2E7}"/>
              </a:ext>
            </a:extLst>
          </p:cNvPr>
          <p:cNvSpPr txBox="1"/>
          <p:nvPr/>
        </p:nvSpPr>
        <p:spPr>
          <a:xfrm>
            <a:off x="755576" y="6240787"/>
            <a:ext cx="71663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sz="1800" dirty="0"/>
              <a:t>Nicholls et.al. From Neuron to Brain. Chapter 24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609785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221926-99DB-4000-9966-074C29D9C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DB694735-3F3F-40D7-A45A-DDB96715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Возникновение движений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23B0B9-02D1-4438-9A95-6422EB312109}"/>
              </a:ext>
            </a:extLst>
          </p:cNvPr>
          <p:cNvSpPr txBox="1"/>
          <p:nvPr/>
        </p:nvSpPr>
        <p:spPr>
          <a:xfrm>
            <a:off x="467544" y="980728"/>
            <a:ext cx="821925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u="sng" dirty="0"/>
              <a:t>Рефлексы.</a:t>
            </a:r>
            <a:r>
              <a:rPr lang="ru-RU" sz="2000" dirty="0"/>
              <a:t> Возникают как реакция на внешний стимул: боль, свет и др. </a:t>
            </a:r>
          </a:p>
          <a:p>
            <a:pPr>
              <a:spcBef>
                <a:spcPts val="600"/>
              </a:spcBef>
            </a:pPr>
            <a:r>
              <a:rPr lang="ru-RU" sz="2000" u="sng" dirty="0"/>
              <a:t>Эндогенная генерация.</a:t>
            </a:r>
            <a:r>
              <a:rPr lang="ru-RU" sz="2000" dirty="0"/>
              <a:t> Не требует внешнего стимула.</a:t>
            </a:r>
          </a:p>
          <a:p>
            <a:pPr>
              <a:spcBef>
                <a:spcPts val="600"/>
              </a:spcBef>
            </a:pPr>
            <a:endParaRPr lang="ru-RU" sz="2000" u="sng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8DD1DCD-0A7C-4202-B6C9-0E8A1F05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183396"/>
            <a:ext cx="2150431" cy="374441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883FCA1-BD06-459F-9132-EABA0654B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034" r="69876" b="23754"/>
          <a:stretch/>
        </p:blipFill>
        <p:spPr>
          <a:xfrm>
            <a:off x="4850014" y="4220346"/>
            <a:ext cx="2923875" cy="21360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909339-7259-4627-BE87-2FC171F53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015" y="2040059"/>
            <a:ext cx="3366055" cy="189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5281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3855</TotalTime>
  <Words>1753</Words>
  <Application>Microsoft Office PowerPoint</Application>
  <PresentationFormat>Экран (4:3)</PresentationFormat>
  <Paragraphs>282</Paragraphs>
  <Slides>60</Slides>
  <Notes>0</Notes>
  <HiddenSlides>9</HiddenSlides>
  <MMClips>3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60</vt:i4>
      </vt:variant>
    </vt:vector>
  </HeadingPairs>
  <TitlesOfParts>
    <vt:vector size="64" baseType="lpstr">
      <vt:lpstr>Arial</vt:lpstr>
      <vt:lpstr>Calibri</vt:lpstr>
      <vt:lpstr>Times New Roman</vt:lpstr>
      <vt:lpstr>Тема Office</vt:lpstr>
      <vt:lpstr>Управление моторными ритмами</vt:lpstr>
      <vt:lpstr>Содержание</vt:lpstr>
      <vt:lpstr>Управление движениями</vt:lpstr>
      <vt:lpstr>Приложения</vt:lpstr>
      <vt:lpstr>Проблема степеней свободы</vt:lpstr>
      <vt:lpstr>Отличие от инженерных систем</vt:lpstr>
      <vt:lpstr>Стереотипные и свободные движения</vt:lpstr>
      <vt:lpstr>Управление движениями в нервной системе</vt:lpstr>
      <vt:lpstr>Возникновение движений</vt:lpstr>
      <vt:lpstr>Локомоция</vt:lpstr>
      <vt:lpstr>Управление локомоцией</vt:lpstr>
      <vt:lpstr>Мышцы</vt:lpstr>
      <vt:lpstr>Управление мышцами</vt:lpstr>
      <vt:lpstr>Управление локомоцией</vt:lpstr>
      <vt:lpstr>Центральные генераторы паттернов</vt:lpstr>
      <vt:lpstr>Механизмы возникновения ритма</vt:lpstr>
      <vt:lpstr>Механизмы переключения ритма</vt:lpstr>
      <vt:lpstr>Рефлекторная локомоция</vt:lpstr>
      <vt:lpstr>Общие черты локомоторных ЦГП</vt:lpstr>
      <vt:lpstr>Нейроморфное управление</vt:lpstr>
      <vt:lpstr>Модель саламандры</vt:lpstr>
      <vt:lpstr>Архитектура сети</vt:lpstr>
      <vt:lpstr>Подбор параметров</vt:lpstr>
      <vt:lpstr>Сеть одного сегмента </vt:lpstr>
      <vt:lpstr>Модель нейрона</vt:lpstr>
      <vt:lpstr>Активность в сегменте</vt:lpstr>
      <vt:lpstr>Настройка связей внутри сегмента</vt:lpstr>
      <vt:lpstr>Ритм 1. Плавание</vt:lpstr>
      <vt:lpstr>Ритм 1. Изменение скорости и частоты</vt:lpstr>
      <vt:lpstr>Ритм 2. Ходьба по суше</vt:lpstr>
      <vt:lpstr>Ритм 2. Изменение скорости и частоты</vt:lpstr>
      <vt:lpstr>Поворот</vt:lpstr>
      <vt:lpstr>Переключение ритма</vt:lpstr>
      <vt:lpstr>Переключение ритма</vt:lpstr>
      <vt:lpstr>Переключение ритма</vt:lpstr>
      <vt:lpstr>Развитие «саламандры»</vt:lpstr>
      <vt:lpstr>Модульные роботы</vt:lpstr>
      <vt:lpstr>Модульные роботы</vt:lpstr>
      <vt:lpstr>Четырехногий робот</vt:lpstr>
      <vt:lpstr>Двуногий робот</vt:lpstr>
      <vt:lpstr>Исследования движений роботов</vt:lpstr>
      <vt:lpstr>Исследования движений роботов</vt:lpstr>
      <vt:lpstr>Пример. Нейромодуляция связей</vt:lpstr>
      <vt:lpstr>Типы походки</vt:lpstr>
      <vt:lpstr>Антагонистические нейроны</vt:lpstr>
      <vt:lpstr>Цикл опора-шаг</vt:lpstr>
      <vt:lpstr>Схема сети ЦГП</vt:lpstr>
      <vt:lpstr>Четырехногая походка. Активность сети</vt:lpstr>
      <vt:lpstr>Переключение ритма</vt:lpstr>
      <vt:lpstr>Трехногая походка. Активность сети</vt:lpstr>
      <vt:lpstr>Заключение</vt:lpstr>
      <vt:lpstr>Задания и проект</vt:lpstr>
      <vt:lpstr>Рефлексы</vt:lpstr>
      <vt:lpstr>Искусственный ЦГП саламандры</vt:lpstr>
      <vt:lpstr>Модель мышц Хилла</vt:lpstr>
      <vt:lpstr>Мышечно-скелетные модели</vt:lpstr>
      <vt:lpstr>Приложения</vt:lpstr>
      <vt:lpstr>Моторные ритмы</vt:lpstr>
      <vt:lpstr>Пути распространения информации</vt:lpstr>
      <vt:lpstr>Активация мышц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 биологических нейронов</dc:title>
  <dc:creator>Bazenkov N</dc:creator>
  <cp:lastModifiedBy>Nikolay Bazenkov</cp:lastModifiedBy>
  <cp:revision>785</cp:revision>
  <dcterms:created xsi:type="dcterms:W3CDTF">2018-03-27T09:04:50Z</dcterms:created>
  <dcterms:modified xsi:type="dcterms:W3CDTF">2022-07-13T08:57:15Z</dcterms:modified>
</cp:coreProperties>
</file>